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354" r:id="rId3"/>
    <p:sldId id="453" r:id="rId4"/>
    <p:sldId id="356" r:id="rId5"/>
    <p:sldId id="365" r:id="rId6"/>
    <p:sldId id="367" r:id="rId7"/>
    <p:sldId id="364" r:id="rId8"/>
    <p:sldId id="368" r:id="rId9"/>
    <p:sldId id="460" r:id="rId10"/>
    <p:sldId id="461" r:id="rId11"/>
    <p:sldId id="462" r:id="rId12"/>
    <p:sldId id="464" r:id="rId13"/>
    <p:sldId id="458" r:id="rId14"/>
    <p:sldId id="459" r:id="rId15"/>
    <p:sldId id="465" r:id="rId16"/>
    <p:sldId id="366" r:id="rId17"/>
    <p:sldId id="451" r:id="rId18"/>
    <p:sldId id="455" r:id="rId19"/>
    <p:sldId id="466" r:id="rId20"/>
    <p:sldId id="332" r:id="rId21"/>
  </p:sldIdLst>
  <p:sldSz cx="9144000" cy="6858000" type="screen4x3"/>
  <p:notesSz cx="6735763" cy="9799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F0F5D1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112" y="-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9-06-2017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127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9-06-2017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46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9-06-2017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3213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9-06-2017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90103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9-06-2017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1626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9-06-2017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787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9-06-2017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8273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9-06-2017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532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9-06-2017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3557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9-06-2017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3215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9-06-2017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5628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9-06-2017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490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ib.it/attivita/2017/60533-statement-riforme-copyright-proposte-commissione-europe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aiello@aib.i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3816424"/>
          </a:xfrm>
        </p:spPr>
        <p:txBody>
          <a:bodyPr>
            <a:normAutofit fontScale="90000"/>
          </a:bodyPr>
          <a:lstStyle/>
          <a:p>
            <a:r>
              <a:rPr lang="it-IT" sz="2000" dirty="0" smtClean="0">
                <a:solidFill>
                  <a:schemeClr val="tx1"/>
                </a:solidFill>
              </a:rPr>
              <a:t>	</a:t>
            </a:r>
            <a:r>
              <a:rPr lang="it-IT" dirty="0" smtClean="0">
                <a:solidFill>
                  <a:schemeClr val="tx1"/>
                </a:solidFill>
              </a:rPr>
              <a:t/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dirty="0" smtClean="0">
                <a:solidFill>
                  <a:schemeClr val="tx1"/>
                </a:solidFill>
              </a:rPr>
              <a:t/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>
                <a:solidFill>
                  <a:schemeClr val="tx1"/>
                </a:solidFill>
              </a:rPr>
              <a:t/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sz="3600" b="1" i="1" dirty="0" smtClean="0"/>
              <a:t>Note di legalità</a:t>
            </a:r>
            <a:br>
              <a:rPr lang="it-IT" sz="3600" b="1" i="1" dirty="0" smtClean="0"/>
            </a:br>
            <a:r>
              <a:rPr lang="it-IT" sz="2800" b="1" i="1" dirty="0" smtClean="0"/>
              <a:t>Musica, Copyright, Biblioteche</a:t>
            </a:r>
            <a:r>
              <a:rPr lang="it-IT" sz="3600" b="1" i="1" dirty="0" smtClean="0"/>
              <a:t/>
            </a:r>
            <a:br>
              <a:rPr lang="it-IT" sz="3600" b="1" i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>Napoli, </a:t>
            </a:r>
            <a:br>
              <a:rPr lang="it-IT" sz="2000" b="1" dirty="0" smtClean="0"/>
            </a:br>
            <a:r>
              <a:rPr lang="it-IT" sz="2000" b="1" dirty="0" smtClean="0"/>
              <a:t>12 maggio 2017</a:t>
            </a:r>
            <a:br>
              <a:rPr lang="it-IT" sz="2000" b="1" dirty="0" smtClean="0"/>
            </a:br>
            <a:endParaRPr lang="it-IT" sz="20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4077072"/>
            <a:ext cx="9144000" cy="266429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it-IT" sz="2800" b="1" i="1" dirty="0">
                <a:solidFill>
                  <a:schemeClr val="tx1"/>
                </a:solidFill>
              </a:rPr>
              <a:t>Biblioteche e industria culturale in ambiente digitale: </a:t>
            </a:r>
            <a:endParaRPr lang="it-IT" sz="2800" b="1" i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it-IT" sz="2800" b="1" i="1" dirty="0" smtClean="0">
                <a:solidFill>
                  <a:schemeClr val="tx1"/>
                </a:solidFill>
              </a:rPr>
              <a:t>un </a:t>
            </a:r>
            <a:r>
              <a:rPr lang="it-IT" sz="2800" b="1" i="1" dirty="0">
                <a:solidFill>
                  <a:schemeClr val="tx1"/>
                </a:solidFill>
              </a:rPr>
              <a:t>equilibrio da ristabilire nel sistema del </a:t>
            </a:r>
            <a:r>
              <a:rPr lang="it-IT" sz="2800" b="1" i="1" dirty="0" smtClean="0">
                <a:solidFill>
                  <a:schemeClr val="tx1"/>
                </a:solidFill>
              </a:rPr>
              <a:t>Copyright</a:t>
            </a:r>
          </a:p>
          <a:p>
            <a:endParaRPr lang="it-IT" sz="10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it-IT" sz="2400" dirty="0" smtClean="0">
                <a:solidFill>
                  <a:schemeClr val="tx1"/>
                </a:solidFill>
              </a:rPr>
              <a:t>Rosa Maiello</a:t>
            </a:r>
          </a:p>
          <a:p>
            <a:pPr>
              <a:spcBef>
                <a:spcPts val="0"/>
              </a:spcBef>
            </a:pPr>
            <a:r>
              <a:rPr lang="it-IT" sz="2400" dirty="0" smtClean="0">
                <a:solidFill>
                  <a:schemeClr val="tx1"/>
                </a:solidFill>
              </a:rPr>
              <a:t>Università di Napoli «</a:t>
            </a:r>
            <a:r>
              <a:rPr lang="it-IT" sz="2400" dirty="0" err="1" smtClean="0">
                <a:solidFill>
                  <a:schemeClr val="tx1"/>
                </a:solidFill>
              </a:rPr>
              <a:t>Parthenope</a:t>
            </a:r>
            <a:r>
              <a:rPr lang="it-IT" sz="2400" dirty="0" smtClean="0">
                <a:solidFill>
                  <a:schemeClr val="tx1"/>
                </a:solidFill>
              </a:rPr>
              <a:t>»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95525838"/>
              </p:ext>
            </p:extLst>
          </p:nvPr>
        </p:nvGraphicFramePr>
        <p:xfrm>
          <a:off x="1187625" y="1397000"/>
          <a:ext cx="7056783" cy="383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261"/>
                <a:gridCol w="2352261"/>
                <a:gridCol w="23522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solidFill>
                            <a:schemeClr val="tx1"/>
                          </a:solidFill>
                        </a:rPr>
                        <a:t>IAML ITALIA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solidFill>
                            <a:schemeClr val="tx1"/>
                          </a:solidFill>
                        </a:rPr>
                        <a:t>SIEDAS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solidFill>
                            <a:schemeClr val="tx1"/>
                          </a:solidFill>
                        </a:rPr>
                        <a:t>AIB CAMPANIA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9504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b="1" dirty="0" smtClean="0">
                <a:solidFill>
                  <a:schemeClr val="tx1"/>
                </a:solidFill>
              </a:rPr>
              <a:t>«Eccezioni e limitazioni»</a:t>
            </a:r>
            <a:br>
              <a:rPr lang="it-IT" sz="3600" b="1" dirty="0" smtClean="0">
                <a:solidFill>
                  <a:schemeClr val="tx1"/>
                </a:solidFill>
              </a:rPr>
            </a:br>
            <a:r>
              <a:rPr lang="it-IT" sz="3600" b="1" dirty="0" smtClean="0">
                <a:solidFill>
                  <a:schemeClr val="tx1"/>
                </a:solidFill>
              </a:rPr>
              <a:t>come strumento di bilanciamento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Per </a:t>
            </a:r>
            <a:r>
              <a:rPr lang="en-US" sz="2400" dirty="0" err="1" smtClean="0"/>
              <a:t>garantire</a:t>
            </a:r>
            <a:r>
              <a:rPr lang="en-US" sz="2400" dirty="0" smtClean="0"/>
              <a:t> </a:t>
            </a:r>
            <a:r>
              <a:rPr lang="en-US" sz="2400" dirty="0" err="1" smtClean="0"/>
              <a:t>equilibrio</a:t>
            </a:r>
            <a:r>
              <a:rPr lang="en-US" sz="2400" dirty="0" smtClean="0"/>
              <a:t> </a:t>
            </a:r>
            <a:r>
              <a:rPr lang="en-US" sz="2400" dirty="0" err="1" smtClean="0"/>
              <a:t>tra</a:t>
            </a:r>
            <a:r>
              <a:rPr lang="en-US" sz="2400" dirty="0" smtClean="0"/>
              <a:t> la </a:t>
            </a:r>
            <a:r>
              <a:rPr lang="en-US" sz="2400" dirty="0" err="1" smtClean="0"/>
              <a:t>protezione</a:t>
            </a:r>
            <a:r>
              <a:rPr lang="en-US" sz="2400" dirty="0" smtClean="0"/>
              <a:t> </a:t>
            </a:r>
            <a:r>
              <a:rPr lang="en-US" sz="2400" dirty="0" err="1" smtClean="0"/>
              <a:t>dei</a:t>
            </a:r>
            <a:r>
              <a:rPr lang="en-US" sz="2400" dirty="0" smtClean="0"/>
              <a:t> </a:t>
            </a:r>
            <a:r>
              <a:rPr lang="en-US" sz="2400" dirty="0" err="1" smtClean="0"/>
              <a:t>legittimi</a:t>
            </a:r>
            <a:r>
              <a:rPr lang="en-US" sz="2400" dirty="0" smtClean="0"/>
              <a:t> </a:t>
            </a:r>
            <a:r>
              <a:rPr lang="en-US" sz="2400" dirty="0" err="1" smtClean="0"/>
              <a:t>interessi</a:t>
            </a:r>
            <a:r>
              <a:rPr lang="en-US" sz="2400" dirty="0" smtClean="0"/>
              <a:t> </a:t>
            </a:r>
            <a:r>
              <a:rPr lang="en-US" sz="2400" dirty="0" err="1" smtClean="0"/>
              <a:t>economici</a:t>
            </a:r>
            <a:r>
              <a:rPr lang="en-US" sz="2400" dirty="0" smtClean="0"/>
              <a:t> </a:t>
            </a:r>
            <a:r>
              <a:rPr lang="en-US" sz="2400" dirty="0" err="1" smtClean="0"/>
              <a:t>dei</a:t>
            </a:r>
            <a:r>
              <a:rPr lang="en-US" sz="2400" dirty="0" smtClean="0"/>
              <a:t> </a:t>
            </a:r>
            <a:r>
              <a:rPr lang="en-US" sz="2400" dirty="0" err="1" smtClean="0"/>
              <a:t>produttori</a:t>
            </a:r>
            <a:r>
              <a:rPr lang="en-US" sz="2400" dirty="0" smtClean="0"/>
              <a:t> e </a:t>
            </a:r>
            <a:r>
              <a:rPr lang="en-US" sz="2400" dirty="0" err="1" smtClean="0"/>
              <a:t>quella</a:t>
            </a:r>
            <a:r>
              <a:rPr lang="en-US" sz="2400" dirty="0" smtClean="0"/>
              <a:t> del </a:t>
            </a:r>
            <a:r>
              <a:rPr lang="en-US" sz="2400" dirty="0" err="1" smtClean="0"/>
              <a:t>pubblico</a:t>
            </a:r>
            <a:endParaRPr lang="en-US" sz="2400" dirty="0" smtClean="0"/>
          </a:p>
          <a:p>
            <a:endParaRPr lang="en-US" sz="2400" dirty="0" smtClean="0">
              <a:effectLst/>
            </a:endParaRPr>
          </a:p>
          <a:p>
            <a:r>
              <a:rPr lang="en-US" sz="2400" dirty="0" smtClean="0">
                <a:effectLst/>
              </a:rPr>
              <a:t>Per </a:t>
            </a:r>
            <a:r>
              <a:rPr lang="en-US" sz="2400" dirty="0" err="1" smtClean="0">
                <a:effectLst/>
              </a:rPr>
              <a:t>prevenire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fallimenti</a:t>
            </a:r>
            <a:r>
              <a:rPr lang="en-US" sz="2400" dirty="0" smtClean="0">
                <a:effectLst/>
              </a:rPr>
              <a:t> di </a:t>
            </a:r>
            <a:r>
              <a:rPr lang="en-US" sz="2400" dirty="0" err="1" smtClean="0">
                <a:effectLst/>
              </a:rPr>
              <a:t>mercato</a:t>
            </a:r>
            <a:endParaRPr lang="en-US" sz="2400" dirty="0"/>
          </a:p>
          <a:p>
            <a:pPr lvl="1"/>
            <a:r>
              <a:rPr lang="en-US" sz="1600" dirty="0" err="1" smtClean="0">
                <a:effectLst/>
              </a:rPr>
              <a:t>risolvendo</a:t>
            </a:r>
            <a:r>
              <a:rPr lang="en-US" sz="1600" dirty="0" smtClean="0">
                <a:effectLst/>
              </a:rPr>
              <a:t> a </a:t>
            </a:r>
            <a:r>
              <a:rPr lang="en-US" sz="1600" dirty="0" err="1" smtClean="0">
                <a:effectLst/>
              </a:rPr>
              <a:t>monte</a:t>
            </a:r>
            <a:r>
              <a:rPr lang="en-US" sz="1600" dirty="0" smtClean="0">
                <a:effectLst/>
              </a:rPr>
              <a:t> </a:t>
            </a:r>
            <a:r>
              <a:rPr lang="en-US" sz="1600" dirty="0" err="1" smtClean="0">
                <a:effectLst/>
              </a:rPr>
              <a:t>potenziali</a:t>
            </a:r>
            <a:r>
              <a:rPr lang="en-US" sz="1600" dirty="0" smtClean="0">
                <a:effectLst/>
              </a:rPr>
              <a:t> </a:t>
            </a:r>
            <a:r>
              <a:rPr lang="en-US" sz="1600" dirty="0" err="1" smtClean="0">
                <a:effectLst/>
              </a:rPr>
              <a:t>conflitti</a:t>
            </a:r>
            <a:r>
              <a:rPr lang="en-US" sz="1600" dirty="0" smtClean="0">
                <a:effectLst/>
              </a:rPr>
              <a:t> </a:t>
            </a:r>
            <a:r>
              <a:rPr lang="en-US" sz="1600" dirty="0" err="1" smtClean="0">
                <a:effectLst/>
              </a:rPr>
              <a:t>tra</a:t>
            </a:r>
            <a:r>
              <a:rPr lang="en-US" sz="1600" dirty="0" smtClean="0">
                <a:effectLst/>
              </a:rPr>
              <a:t> </a:t>
            </a:r>
            <a:r>
              <a:rPr lang="en-US" sz="1600" dirty="0" err="1" smtClean="0">
                <a:effectLst/>
              </a:rPr>
              <a:t>interessi</a:t>
            </a:r>
            <a:r>
              <a:rPr lang="en-US" sz="1600" dirty="0" smtClean="0">
                <a:effectLst/>
              </a:rPr>
              <a:t> </a:t>
            </a:r>
            <a:r>
              <a:rPr lang="en-US" sz="1600" dirty="0" err="1" smtClean="0">
                <a:effectLst/>
              </a:rPr>
              <a:t>diversi</a:t>
            </a:r>
            <a:r>
              <a:rPr lang="en-US" sz="1600" dirty="0" smtClean="0">
                <a:effectLst/>
              </a:rPr>
              <a:t> di </a:t>
            </a:r>
            <a:r>
              <a:rPr lang="en-US" sz="1600" dirty="0" err="1" smtClean="0">
                <a:effectLst/>
              </a:rPr>
              <a:t>pari</a:t>
            </a:r>
            <a:r>
              <a:rPr lang="en-US" sz="1600" dirty="0" smtClean="0">
                <a:effectLst/>
              </a:rPr>
              <a:t> </a:t>
            </a:r>
            <a:r>
              <a:rPr lang="en-US" sz="1600" dirty="0" err="1" smtClean="0">
                <a:effectLst/>
              </a:rPr>
              <a:t>importanza</a:t>
            </a:r>
            <a:r>
              <a:rPr lang="en-US" sz="1600" dirty="0" smtClean="0">
                <a:effectLst/>
              </a:rPr>
              <a:t> (</a:t>
            </a:r>
            <a:r>
              <a:rPr lang="en-US" sz="1600" dirty="0" err="1" smtClean="0">
                <a:effectLst/>
              </a:rPr>
              <a:t>quelli</a:t>
            </a:r>
            <a:r>
              <a:rPr lang="en-US" sz="1600" dirty="0" smtClean="0">
                <a:effectLst/>
              </a:rPr>
              <a:t> </a:t>
            </a:r>
            <a:r>
              <a:rPr lang="en-US" sz="1600" dirty="0" err="1" smtClean="0">
                <a:effectLst/>
              </a:rPr>
              <a:t>dei</a:t>
            </a:r>
            <a:r>
              <a:rPr lang="en-US" sz="1600" dirty="0" smtClean="0">
                <a:effectLst/>
              </a:rPr>
              <a:t> </a:t>
            </a:r>
            <a:r>
              <a:rPr lang="en-US" sz="1600" dirty="0" err="1" smtClean="0">
                <a:effectLst/>
              </a:rPr>
              <a:t>titolari</a:t>
            </a:r>
            <a:r>
              <a:rPr lang="en-US" sz="1600" dirty="0" smtClean="0">
                <a:effectLst/>
              </a:rPr>
              <a:t> del copyright e </a:t>
            </a:r>
            <a:r>
              <a:rPr lang="en-US" sz="1600" dirty="0" err="1" smtClean="0">
                <a:effectLst/>
              </a:rPr>
              <a:t>quelli</a:t>
            </a:r>
            <a:r>
              <a:rPr lang="en-US" sz="1600" dirty="0" smtClean="0">
                <a:effectLst/>
              </a:rPr>
              <a:t> </a:t>
            </a:r>
            <a:r>
              <a:rPr lang="en-US" sz="1600" dirty="0" err="1" smtClean="0">
                <a:effectLst/>
              </a:rPr>
              <a:t>degli</a:t>
            </a:r>
            <a:r>
              <a:rPr lang="en-US" sz="1600" dirty="0" smtClean="0">
                <a:effectLst/>
              </a:rPr>
              <a:t> </a:t>
            </a:r>
            <a:r>
              <a:rPr lang="en-US" sz="1600" dirty="0" err="1" smtClean="0">
                <a:effectLst/>
              </a:rPr>
              <a:t>utenti</a:t>
            </a:r>
            <a:r>
              <a:rPr lang="en-US" sz="1600" dirty="0" smtClean="0">
                <a:effectLst/>
              </a:rPr>
              <a:t>) </a:t>
            </a:r>
            <a:r>
              <a:rPr lang="en-US" sz="1600" dirty="0" err="1" smtClean="0">
                <a:effectLst/>
              </a:rPr>
              <a:t>che</a:t>
            </a:r>
            <a:r>
              <a:rPr lang="en-US" sz="1600" dirty="0" smtClean="0">
                <a:effectLst/>
              </a:rPr>
              <a:t> </a:t>
            </a:r>
            <a:r>
              <a:rPr lang="en-US" sz="1600" dirty="0" err="1" smtClean="0">
                <a:effectLst/>
              </a:rPr>
              <a:t>il</a:t>
            </a:r>
            <a:r>
              <a:rPr lang="en-US" sz="1600" dirty="0" smtClean="0">
                <a:effectLst/>
              </a:rPr>
              <a:t> </a:t>
            </a:r>
            <a:r>
              <a:rPr lang="en-US" sz="1600" dirty="0" err="1" smtClean="0">
                <a:effectLst/>
              </a:rPr>
              <a:t>mercato</a:t>
            </a:r>
            <a:r>
              <a:rPr lang="en-US" sz="1600" dirty="0" smtClean="0">
                <a:effectLst/>
              </a:rPr>
              <a:t> non è </a:t>
            </a:r>
            <a:r>
              <a:rPr lang="en-US" sz="1600" dirty="0" err="1" smtClean="0">
                <a:effectLst/>
              </a:rPr>
              <a:t>capace</a:t>
            </a:r>
            <a:r>
              <a:rPr lang="en-US" sz="1600" dirty="0" smtClean="0">
                <a:effectLst/>
              </a:rPr>
              <a:t> di auto-</a:t>
            </a:r>
            <a:r>
              <a:rPr lang="en-US" sz="1600" dirty="0" err="1" smtClean="0">
                <a:effectLst/>
              </a:rPr>
              <a:t>regolare</a:t>
            </a:r>
            <a:r>
              <a:rPr lang="en-US" sz="1600" dirty="0" smtClean="0">
                <a:effectLst/>
              </a:rPr>
              <a:t> con </a:t>
            </a:r>
            <a:r>
              <a:rPr lang="en-US" sz="1600" dirty="0" err="1" smtClean="0">
                <a:effectLst/>
              </a:rPr>
              <a:t>accordi</a:t>
            </a:r>
            <a:r>
              <a:rPr lang="en-US" sz="1600" dirty="0" smtClean="0">
                <a:effectLst/>
              </a:rPr>
              <a:t> </a:t>
            </a:r>
            <a:r>
              <a:rPr lang="en-US" sz="1600" dirty="0" err="1" smtClean="0">
                <a:effectLst/>
              </a:rPr>
              <a:t>volontari</a:t>
            </a:r>
            <a:r>
              <a:rPr lang="en-US" sz="1600" dirty="0" smtClean="0">
                <a:effectLst/>
              </a:rPr>
              <a:t> </a:t>
            </a:r>
            <a:r>
              <a:rPr lang="en-US" sz="1600" dirty="0" err="1" smtClean="0">
                <a:effectLst/>
              </a:rPr>
              <a:t>tra</a:t>
            </a:r>
            <a:r>
              <a:rPr lang="en-US" sz="1600" dirty="0" smtClean="0">
                <a:effectLst/>
              </a:rPr>
              <a:t> le </a:t>
            </a:r>
            <a:r>
              <a:rPr lang="en-US" sz="1600" dirty="0" err="1" smtClean="0">
                <a:effectLst/>
              </a:rPr>
              <a:t>parti</a:t>
            </a:r>
            <a:endParaRPr lang="en-US" sz="1600" dirty="0" smtClean="0">
              <a:effectLst/>
            </a:endParaRPr>
          </a:p>
          <a:p>
            <a:pPr lvl="1"/>
            <a:endParaRPr lang="en-US" sz="1600" dirty="0" smtClean="0">
              <a:effectLst/>
            </a:endParaRPr>
          </a:p>
          <a:p>
            <a:r>
              <a:rPr lang="en-US" sz="2400" dirty="0" smtClean="0"/>
              <a:t>Per </a:t>
            </a:r>
            <a:r>
              <a:rPr lang="en-US" sz="2400" dirty="0" err="1" smtClean="0"/>
              <a:t>abbattere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costi</a:t>
            </a:r>
            <a:r>
              <a:rPr lang="en-US" sz="2400" dirty="0" smtClean="0"/>
              <a:t> delle </a:t>
            </a:r>
            <a:r>
              <a:rPr lang="en-US" sz="2400" dirty="0" err="1" smtClean="0"/>
              <a:t>transazioni</a:t>
            </a:r>
            <a:r>
              <a:rPr lang="en-US" sz="2400" dirty="0" smtClean="0"/>
              <a:t> </a:t>
            </a:r>
            <a:r>
              <a:rPr lang="en-US" sz="2400" dirty="0" err="1" smtClean="0"/>
              <a:t>che</a:t>
            </a:r>
            <a:r>
              <a:rPr lang="en-US" sz="2400" dirty="0" smtClean="0"/>
              <a:t> </a:t>
            </a:r>
            <a:r>
              <a:rPr lang="en-US" sz="2400" dirty="0" err="1" smtClean="0"/>
              <a:t>sarebbero</a:t>
            </a:r>
            <a:r>
              <a:rPr lang="en-US" sz="2400" dirty="0" smtClean="0"/>
              <a:t> </a:t>
            </a:r>
            <a:r>
              <a:rPr lang="en-US" sz="2400" dirty="0" err="1" smtClean="0"/>
              <a:t>troppo</a:t>
            </a:r>
            <a:r>
              <a:rPr lang="en-US" sz="2400" dirty="0" smtClean="0"/>
              <a:t> </a:t>
            </a:r>
            <a:r>
              <a:rPr lang="en-US" sz="2400" dirty="0" err="1" smtClean="0"/>
              <a:t>elevati</a:t>
            </a:r>
            <a:r>
              <a:rPr lang="en-US" sz="2400" dirty="0" smtClean="0"/>
              <a:t> </a:t>
            </a:r>
            <a:r>
              <a:rPr lang="en-US" sz="2400" dirty="0" err="1" smtClean="0"/>
              <a:t>rispetto</a:t>
            </a:r>
            <a:r>
              <a:rPr lang="en-US" sz="2400" dirty="0" smtClean="0"/>
              <a:t> </a:t>
            </a:r>
            <a:r>
              <a:rPr lang="en-US" sz="2400" dirty="0" err="1" smtClean="0"/>
              <a:t>all’entità</a:t>
            </a:r>
            <a:r>
              <a:rPr lang="en-US" sz="2400" dirty="0" smtClean="0"/>
              <a:t> </a:t>
            </a:r>
            <a:r>
              <a:rPr lang="en-US" sz="2400" dirty="0" err="1" smtClean="0"/>
              <a:t>dell’utilizzazione</a:t>
            </a:r>
            <a:r>
              <a:rPr lang="en-US" sz="2400" dirty="0" smtClean="0"/>
              <a:t> </a:t>
            </a:r>
            <a:r>
              <a:rPr lang="en-US" sz="2400" dirty="0" err="1" smtClean="0"/>
              <a:t>stessa</a:t>
            </a:r>
            <a:r>
              <a:rPr lang="en-US" sz="2400" dirty="0" smtClean="0"/>
              <a:t> </a:t>
            </a:r>
          </a:p>
          <a:p>
            <a:endParaRPr lang="en-US" sz="2000" dirty="0" smtClean="0"/>
          </a:p>
          <a:p>
            <a:r>
              <a:rPr lang="en-US" sz="2400" dirty="0" smtClean="0"/>
              <a:t>Per </a:t>
            </a:r>
            <a:r>
              <a:rPr lang="en-US" sz="2400" dirty="0" err="1" smtClean="0"/>
              <a:t>garantire</a:t>
            </a:r>
            <a:r>
              <a:rPr lang="en-US" sz="2400" dirty="0" smtClean="0"/>
              <a:t> la </a:t>
            </a:r>
            <a:r>
              <a:rPr lang="en-US" sz="2400" dirty="0" err="1" smtClean="0"/>
              <a:t>funzione</a:t>
            </a:r>
            <a:r>
              <a:rPr lang="en-US" sz="2400" dirty="0" smtClean="0"/>
              <a:t> </a:t>
            </a:r>
            <a:r>
              <a:rPr lang="en-US" sz="2400" dirty="0" err="1" smtClean="0"/>
              <a:t>sociale</a:t>
            </a:r>
            <a:r>
              <a:rPr lang="en-US" sz="2400" dirty="0" smtClean="0"/>
              <a:t> del </a:t>
            </a:r>
            <a:r>
              <a:rPr lang="en-US" sz="2400" dirty="0" err="1" smtClean="0"/>
              <a:t>diritto</a:t>
            </a:r>
            <a:r>
              <a:rPr lang="en-US" sz="2400" dirty="0" smtClean="0"/>
              <a:t> </a:t>
            </a:r>
            <a:r>
              <a:rPr lang="en-US" sz="2400" dirty="0" err="1" smtClean="0"/>
              <a:t>d’autore</a:t>
            </a:r>
            <a:r>
              <a:rPr lang="en-US" sz="2400" dirty="0" smtClean="0"/>
              <a:t>, </a:t>
            </a:r>
            <a:r>
              <a:rPr lang="en-US" sz="2400" dirty="0" err="1" smtClean="0"/>
              <a:t>che</a:t>
            </a:r>
            <a:r>
              <a:rPr lang="en-US" sz="2400" dirty="0"/>
              <a:t> </a:t>
            </a:r>
            <a:r>
              <a:rPr lang="en-US" sz="2400" dirty="0" err="1" smtClean="0"/>
              <a:t>consiste</a:t>
            </a:r>
            <a:r>
              <a:rPr lang="en-US" sz="2400" dirty="0" smtClean="0"/>
              <a:t> </a:t>
            </a:r>
            <a:r>
              <a:rPr lang="en-US" sz="2400" dirty="0" err="1" smtClean="0"/>
              <a:t>nel</a:t>
            </a:r>
            <a:r>
              <a:rPr lang="en-US" sz="2400" dirty="0" smtClean="0"/>
              <a:t> </a:t>
            </a:r>
            <a:r>
              <a:rPr lang="en-US" sz="2400" dirty="0" err="1" smtClean="0"/>
              <a:t>facilitare</a:t>
            </a:r>
            <a:r>
              <a:rPr lang="en-US" sz="2400" dirty="0" smtClean="0"/>
              <a:t> e non </a:t>
            </a:r>
            <a:r>
              <a:rPr lang="en-US" sz="2400" dirty="0" err="1" smtClean="0"/>
              <a:t>ostacolare</a:t>
            </a:r>
            <a:r>
              <a:rPr lang="en-US" sz="2400" dirty="0" smtClean="0"/>
              <a:t> la </a:t>
            </a:r>
            <a:r>
              <a:rPr lang="en-US" sz="2400" dirty="0" err="1" smtClean="0"/>
              <a:t>produzione</a:t>
            </a:r>
            <a:r>
              <a:rPr lang="en-US" sz="2400" dirty="0" smtClean="0"/>
              <a:t> e la </a:t>
            </a:r>
            <a:r>
              <a:rPr lang="en-US" sz="2400" dirty="0" err="1" smtClean="0"/>
              <a:t>disseminazione</a:t>
            </a:r>
            <a:r>
              <a:rPr lang="en-US" sz="2400" dirty="0" smtClean="0"/>
              <a:t> </a:t>
            </a:r>
            <a:r>
              <a:rPr lang="en-US" sz="2400" dirty="0" err="1" smtClean="0"/>
              <a:t>della</a:t>
            </a:r>
            <a:r>
              <a:rPr lang="en-US" sz="2400" dirty="0" smtClean="0"/>
              <a:t> </a:t>
            </a:r>
            <a:r>
              <a:rPr lang="en-US" sz="2400" dirty="0" err="1" smtClean="0"/>
              <a:t>conoscenza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412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b="1" dirty="0" smtClean="0">
                <a:solidFill>
                  <a:schemeClr val="tx1"/>
                </a:solidFill>
              </a:rPr>
              <a:t>«Eccezioni e limitazioni»</a:t>
            </a:r>
            <a:br>
              <a:rPr lang="it-IT" sz="3600" b="1" dirty="0" smtClean="0">
                <a:solidFill>
                  <a:schemeClr val="tx1"/>
                </a:solidFill>
              </a:rPr>
            </a:br>
            <a:r>
              <a:rPr lang="it-IT" sz="3600" b="1" dirty="0" smtClean="0">
                <a:solidFill>
                  <a:schemeClr val="tx1"/>
                </a:solidFill>
              </a:rPr>
              <a:t>Criticità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Poche</a:t>
            </a:r>
            <a:r>
              <a:rPr lang="en-US" sz="2400" dirty="0" smtClean="0"/>
              <a:t>, “</a:t>
            </a:r>
            <a:r>
              <a:rPr lang="en-US" sz="2400" dirty="0" err="1" smtClean="0"/>
              <a:t>esaustive</a:t>
            </a:r>
            <a:r>
              <a:rPr lang="en-US" sz="2400" dirty="0" smtClean="0"/>
              <a:t> e </a:t>
            </a:r>
            <a:r>
              <a:rPr lang="en-US" sz="2400" dirty="0" err="1" smtClean="0"/>
              <a:t>facoltative</a:t>
            </a:r>
            <a:r>
              <a:rPr lang="en-US" sz="2400" dirty="0" smtClean="0"/>
              <a:t>” secondo le </a:t>
            </a:r>
            <a:r>
              <a:rPr lang="en-US" sz="2400" dirty="0" err="1" smtClean="0"/>
              <a:t>direttive</a:t>
            </a:r>
            <a:r>
              <a:rPr lang="en-US" sz="2400" dirty="0" smtClean="0"/>
              <a:t> UE, diverse da </a:t>
            </a:r>
            <a:r>
              <a:rPr lang="en-US" sz="2400" dirty="0" err="1" smtClean="0"/>
              <a:t>stato</a:t>
            </a:r>
            <a:r>
              <a:rPr lang="en-US" sz="2400" dirty="0" smtClean="0"/>
              <a:t> a </a:t>
            </a:r>
            <a:r>
              <a:rPr lang="en-US" sz="2400" dirty="0" err="1" smtClean="0"/>
              <a:t>stato</a:t>
            </a:r>
            <a:r>
              <a:rPr lang="en-US" sz="2400" dirty="0" smtClean="0"/>
              <a:t>, </a:t>
            </a:r>
            <a:r>
              <a:rPr lang="en-US" sz="2400" dirty="0" err="1" smtClean="0"/>
              <a:t>prevalentemente</a:t>
            </a:r>
            <a:r>
              <a:rPr lang="en-US" sz="2400" dirty="0" smtClean="0"/>
              <a:t> </a:t>
            </a:r>
            <a:r>
              <a:rPr lang="en-US" sz="2400" dirty="0" err="1" smtClean="0"/>
              <a:t>circoscritte</a:t>
            </a:r>
            <a:r>
              <a:rPr lang="en-US" sz="2400" dirty="0" smtClean="0"/>
              <a:t> </a:t>
            </a:r>
            <a:r>
              <a:rPr lang="en-US" sz="2400" dirty="0" err="1" smtClean="0"/>
              <a:t>ai</a:t>
            </a:r>
            <a:r>
              <a:rPr lang="en-US" sz="2400" dirty="0" smtClean="0"/>
              <a:t> </a:t>
            </a:r>
            <a:r>
              <a:rPr lang="en-US" sz="2400" dirty="0" err="1" smtClean="0"/>
              <a:t>supporti</a:t>
            </a:r>
            <a:r>
              <a:rPr lang="en-US" sz="2400" dirty="0" smtClean="0"/>
              <a:t> </a:t>
            </a:r>
            <a:r>
              <a:rPr lang="en-US" sz="2400" dirty="0" err="1" smtClean="0"/>
              <a:t>analogici</a:t>
            </a:r>
            <a:r>
              <a:rPr lang="en-US" sz="2400" dirty="0" smtClean="0"/>
              <a:t>, diverse a </a:t>
            </a:r>
            <a:r>
              <a:rPr lang="en-US" sz="2400" dirty="0" err="1" smtClean="0"/>
              <a:t>seconda</a:t>
            </a:r>
            <a:r>
              <a:rPr lang="en-US" sz="2400" dirty="0" smtClean="0"/>
              <a:t> della </a:t>
            </a:r>
            <a:r>
              <a:rPr lang="en-US" sz="2400" dirty="0" err="1" smtClean="0"/>
              <a:t>categoria</a:t>
            </a:r>
            <a:r>
              <a:rPr lang="en-US" sz="2400" dirty="0" smtClean="0"/>
              <a:t> di </a:t>
            </a:r>
            <a:r>
              <a:rPr lang="en-US" sz="2400" dirty="0" err="1" smtClean="0"/>
              <a:t>opere</a:t>
            </a:r>
            <a:r>
              <a:rPr lang="en-US" sz="2400" dirty="0" smtClean="0"/>
              <a:t>, non </a:t>
            </a:r>
            <a:r>
              <a:rPr lang="en-US" sz="2400" dirty="0" err="1" smtClean="0"/>
              <a:t>rinforzate</a:t>
            </a:r>
            <a:r>
              <a:rPr lang="en-US" sz="2400" dirty="0" smtClean="0"/>
              <a:t> da </a:t>
            </a:r>
            <a:r>
              <a:rPr lang="en-US" sz="2400" dirty="0" err="1" smtClean="0"/>
              <a:t>misure</a:t>
            </a:r>
            <a:r>
              <a:rPr lang="en-US" sz="2400" dirty="0" smtClean="0"/>
              <a:t> </a:t>
            </a:r>
            <a:r>
              <a:rPr lang="en-US" sz="2400" dirty="0" err="1" smtClean="0"/>
              <a:t>che</a:t>
            </a:r>
            <a:r>
              <a:rPr lang="en-US" sz="2400" dirty="0" smtClean="0"/>
              <a:t> ne </a:t>
            </a:r>
            <a:r>
              <a:rPr lang="en-US" sz="2400" dirty="0" err="1" smtClean="0"/>
              <a:t>assicurino</a:t>
            </a:r>
            <a:r>
              <a:rPr lang="en-US" sz="2400" dirty="0" smtClean="0"/>
              <a:t> </a:t>
            </a:r>
            <a:r>
              <a:rPr lang="en-US" sz="2400" dirty="0" err="1" smtClean="0"/>
              <a:t>l’applicazione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1884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>
                <a:solidFill>
                  <a:schemeClr val="tx1"/>
                </a:solidFill>
              </a:rPr>
              <a:t>Esempio</a:t>
            </a:r>
            <a:endParaRPr lang="it-IT" sz="4000" b="1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1900" b="1" dirty="0" smtClean="0"/>
              <a:t>Letture in biblioteca </a:t>
            </a:r>
            <a:r>
              <a:rPr lang="it-IT" sz="1900" b="1" i="1" dirty="0"/>
              <a:t> </a:t>
            </a:r>
            <a:r>
              <a:rPr lang="it-IT" sz="1900" dirty="0" smtClean="0"/>
              <a:t>(art. 15 </a:t>
            </a:r>
            <a:r>
              <a:rPr lang="it-IT" sz="1900" dirty="0" err="1" smtClean="0"/>
              <a:t>u.c.</a:t>
            </a:r>
            <a:r>
              <a:rPr lang="it-IT" sz="1900" dirty="0" smtClean="0"/>
              <a:t> </a:t>
            </a:r>
            <a:r>
              <a:rPr lang="it-IT" sz="1900" dirty="0" err="1" smtClean="0"/>
              <a:t>l.d.a</a:t>
            </a:r>
            <a:r>
              <a:rPr lang="it-IT" sz="1900" dirty="0" smtClean="0"/>
              <a:t>.*) </a:t>
            </a:r>
            <a:r>
              <a:rPr lang="it-IT" sz="1900" u="sng" dirty="0" smtClean="0"/>
              <a:t>Non </a:t>
            </a:r>
            <a:r>
              <a:rPr lang="it-IT" sz="1900" u="sng" dirty="0" err="1"/>
              <a:t>e'</a:t>
            </a:r>
            <a:r>
              <a:rPr lang="it-IT" sz="1900" u="sng" dirty="0"/>
              <a:t> considerata pubblica la recitazione di </a:t>
            </a:r>
            <a:r>
              <a:rPr lang="it-IT" sz="1900" b="1" u="sng" dirty="0"/>
              <a:t>opere letterarie </a:t>
            </a:r>
            <a:r>
              <a:rPr lang="it-IT" sz="1900" u="sng" dirty="0"/>
              <a:t>effettuata, senza scopo di lucro, all'interno di musei, archivi e biblioteche pubblici ai fini esclusivi di promozione culturale e di valorizzazione delle opere stesse individuati in base a </a:t>
            </a:r>
            <a:r>
              <a:rPr lang="it-IT" sz="1900" b="1" u="sng" dirty="0"/>
              <a:t>protocolli di intesa </a:t>
            </a:r>
            <a:r>
              <a:rPr lang="it-IT" sz="1900" u="sng" dirty="0"/>
              <a:t>tra la SIAE e il Ministero dei beni e delle </a:t>
            </a:r>
            <a:r>
              <a:rPr lang="it-IT" sz="1900" u="sng" dirty="0" err="1"/>
              <a:t>attivita'</a:t>
            </a:r>
            <a:r>
              <a:rPr lang="it-IT" sz="1900" u="sng" dirty="0"/>
              <a:t> culturali e del </a:t>
            </a:r>
            <a:r>
              <a:rPr lang="it-IT" sz="1900" u="sng" dirty="0" smtClean="0"/>
              <a:t>turismo. </a:t>
            </a:r>
            <a:endParaRPr lang="it-IT" sz="1900" u="sng" dirty="0"/>
          </a:p>
          <a:p>
            <a:pPr marL="0" indent="0">
              <a:lnSpc>
                <a:spcPct val="90000"/>
              </a:lnSpc>
              <a:buNone/>
            </a:pPr>
            <a:r>
              <a:rPr lang="it-IT" sz="1900" dirty="0" smtClean="0"/>
              <a:t>(Introdotto dal d.-l. 91/2013 come modificato dalla l. di conversione 112/2013)</a:t>
            </a:r>
          </a:p>
          <a:p>
            <a:pPr marL="0" indent="0">
              <a:lnSpc>
                <a:spcPct val="90000"/>
              </a:lnSpc>
              <a:buNone/>
            </a:pPr>
            <a:endParaRPr lang="it-IT" sz="1900" dirty="0" smtClean="0"/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it-IT" sz="1900" dirty="0" smtClean="0"/>
              <a:t>Per le rappresentazioni di </a:t>
            </a:r>
            <a:r>
              <a:rPr lang="it-IT" sz="1900" b="1" dirty="0" smtClean="0"/>
              <a:t>opere musicali</a:t>
            </a:r>
            <a:r>
              <a:rPr lang="it-IT" sz="1900" dirty="0" smtClean="0"/>
              <a:t>, è applicabile solo l’art. 73 </a:t>
            </a:r>
            <a:r>
              <a:rPr lang="it-IT" sz="1900" dirty="0" err="1" smtClean="0"/>
              <a:t>l.d.a</a:t>
            </a:r>
            <a:r>
              <a:rPr lang="it-IT" sz="1900" dirty="0" smtClean="0"/>
              <a:t>, «Nessun </a:t>
            </a:r>
            <a:r>
              <a:rPr lang="it-IT" sz="1900" dirty="0"/>
              <a:t>compenso è dovuto per l'utilizzazione ai fini dell'insegnamento e della comunicazione istituzionale fatta dall'Amministrazione dello Stato o da enti a ciò autorizzati dallo </a:t>
            </a:r>
            <a:r>
              <a:rPr lang="it-IT" sz="1900" dirty="0" smtClean="0"/>
              <a:t>Stato».</a:t>
            </a:r>
            <a:endParaRPr lang="it-IT" sz="1900" dirty="0"/>
          </a:p>
          <a:p>
            <a:pPr>
              <a:lnSpc>
                <a:spcPct val="90000"/>
              </a:lnSpc>
              <a:buFont typeface="Arial" charset="0"/>
              <a:buChar char="•"/>
            </a:pPr>
            <a:endParaRPr lang="it-IT" dirty="0" smtClean="0"/>
          </a:p>
          <a:p>
            <a:pPr marL="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8844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it-IT" sz="3200" b="1" dirty="0" smtClean="0">
                <a:solidFill>
                  <a:schemeClr val="tx1"/>
                </a:solidFill>
              </a:rPr>
              <a:t>Opere come servizi: </a:t>
            </a:r>
            <a:br>
              <a:rPr lang="it-IT" sz="3200" b="1" dirty="0" smtClean="0">
                <a:solidFill>
                  <a:schemeClr val="tx1"/>
                </a:solidFill>
              </a:rPr>
            </a:br>
            <a:r>
              <a:rPr lang="it-IT" sz="3200" b="1" dirty="0" smtClean="0">
                <a:solidFill>
                  <a:schemeClr val="tx1"/>
                </a:solidFill>
              </a:rPr>
              <a:t>inesauribilità dei diritti sull’online</a:t>
            </a:r>
            <a:endParaRPr lang="it-IT" sz="3200" b="1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/>
          <a:lstStyle/>
          <a:p>
            <a:pPr marL="0" lvl="1" indent="0">
              <a:buNone/>
            </a:pPr>
            <a:r>
              <a:rPr lang="it-IT" sz="2000" b="1" dirty="0"/>
              <a:t>Direttiva 2001/29/CE, </a:t>
            </a:r>
            <a:r>
              <a:rPr lang="it-IT" sz="2000" b="1" i="1" dirty="0"/>
              <a:t>Considerando</a:t>
            </a:r>
            <a:r>
              <a:rPr lang="it-IT" sz="2000" b="1" dirty="0"/>
              <a:t> 29 </a:t>
            </a:r>
          </a:p>
          <a:p>
            <a:pPr marL="0" lvl="1" indent="0">
              <a:buNone/>
            </a:pPr>
            <a:r>
              <a:rPr lang="it-IT" sz="1800" i="1" u="sng" dirty="0"/>
              <a:t>La questione dell'esaurimento del diritto non si pone nel caso di servizi, soprattutto di servizi "on-line</a:t>
            </a:r>
            <a:r>
              <a:rPr lang="it-IT" sz="1800" i="1" dirty="0"/>
              <a:t>". </a:t>
            </a:r>
            <a:r>
              <a:rPr lang="it-IT" sz="1800" i="1" u="sng" dirty="0"/>
              <a:t>Ciò vale anche per una copia tangibile di un'opera o di altri materiali protetti realizzata da un utente di tale servizio con il consenso del titolare del diritto. Perciò lo stesso vale per il noleggio e il prestito dell'originale e delle copie di opere o altri materiali protetti che sono prestazioni in natura. Diversamente dal caso dei CD-ROM o dei CD-I, nel quale la proprietà intellettuale è incorporata in un supporto materiale, cioè in un bene, ogni servizio "on-line" è di fatto un atto che dovrà essere sottoposto ad autorizzazione se il diritto d'autore o i diritti connessi lo prevedono</a:t>
            </a:r>
          </a:p>
          <a:p>
            <a:pPr marL="0" lvl="1" indent="0">
              <a:buNone/>
            </a:pPr>
            <a:endParaRPr lang="it-IT" sz="1600" b="1" dirty="0"/>
          </a:p>
          <a:p>
            <a:pPr marL="0" lvl="1" indent="0">
              <a:buNone/>
            </a:pPr>
            <a:r>
              <a:rPr lang="it-IT" sz="2000" b="1" dirty="0" smtClean="0"/>
              <a:t>Direttiva </a:t>
            </a:r>
            <a:r>
              <a:rPr lang="it-IT" sz="2000" b="1" dirty="0"/>
              <a:t>2001/29/CE, </a:t>
            </a:r>
            <a:r>
              <a:rPr lang="it-IT" sz="2000" b="1" i="1" dirty="0"/>
              <a:t>Art. 3 comma 3 (diritto di comunicazione al pubblico)</a:t>
            </a:r>
            <a:endParaRPr lang="it-IT" sz="2000" b="1" dirty="0"/>
          </a:p>
          <a:p>
            <a:pPr marL="0" lvl="1" indent="0">
              <a:buNone/>
            </a:pPr>
            <a:r>
              <a:rPr lang="it-IT" sz="1800" u="sng" dirty="0"/>
              <a:t>I diritti di cui ai paragrafi 1 e 2 </a:t>
            </a:r>
            <a:r>
              <a:rPr lang="it-IT" sz="1800" i="1" u="sng" dirty="0"/>
              <a:t>non si esauriscono </a:t>
            </a:r>
            <a:r>
              <a:rPr lang="it-IT" sz="1800" u="sng" dirty="0"/>
              <a:t>con alcun atto di comunicazione al pubblico o con la loro messa a disposizione del pubblico, come indicato nel presente articolo.</a:t>
            </a:r>
          </a:p>
          <a:p>
            <a:pPr marL="0" lvl="1" indent="0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28089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it-IT" sz="3200" b="1" dirty="0" smtClean="0"/>
              <a:t>Un caso: la decisione della Corte di Giustizia EU sul prestito bibliotecario digitale</a:t>
            </a:r>
            <a:endParaRPr lang="it-IT" sz="3200" b="1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/>
          <a:lstStyle/>
          <a:p>
            <a:pPr marL="0" indent="0" algn="just">
              <a:buNone/>
            </a:pPr>
            <a:r>
              <a:rPr lang="it-IT" sz="2800" dirty="0" smtClean="0"/>
              <a:t>La Corte di Giustizia dell’UE, interpellata da un giudice olandese per dirimere in via preventiva una controversia sull’interpretazione della direttiva 2006/115/CE che prevede un’eccezione ai diritti esclusivi a favore del prestito bibliotecario, ha affermato che questa eccezione può essere riferita anche a opere online, a determinate condizioni e sempre che la legge nazionale lo preveda. </a:t>
            </a:r>
          </a:p>
          <a:p>
            <a:pPr marL="0" indent="0" algn="just">
              <a:buNone/>
            </a:pPr>
            <a:endParaRPr lang="it-IT" sz="2800" dirty="0"/>
          </a:p>
          <a:p>
            <a:pPr marL="0" indent="0" algn="just">
              <a:buNone/>
            </a:pPr>
            <a:r>
              <a:rPr lang="it-IT" sz="2800" dirty="0" smtClean="0"/>
              <a:t>Ci sono voluti anni e il ricorso alla CJEU perché questa equivalenza, da tempo affermata dalle biblioteche, fosse riconosciuta legittima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7766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>
                <a:solidFill>
                  <a:schemeClr val="tx1"/>
                </a:solidFill>
              </a:rPr>
              <a:t>Revisione direttiva 2001/29/CE</a:t>
            </a:r>
            <a:br>
              <a:rPr lang="it-IT" sz="3200" b="1" dirty="0" smtClean="0">
                <a:solidFill>
                  <a:schemeClr val="tx1"/>
                </a:solidFill>
              </a:rPr>
            </a:br>
            <a:r>
              <a:rPr lang="it-IT" sz="3200" b="1" dirty="0" smtClean="0">
                <a:solidFill>
                  <a:schemeClr val="tx1"/>
                </a:solidFill>
              </a:rPr>
              <a:t>Le richieste delle biblioteche</a:t>
            </a:r>
            <a:endParaRPr lang="it-IT" sz="3200" b="1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/>
          <a:lstStyle/>
          <a:p>
            <a:r>
              <a:rPr lang="it-IT" sz="1600" dirty="0" smtClean="0"/>
              <a:t>i </a:t>
            </a:r>
            <a:r>
              <a:rPr lang="it-IT" sz="1600" dirty="0"/>
              <a:t>contenuti digitali accessibili online dovrebbero essere trattati come prodotti e non come servizi, con la conseguenza che ad essi dovrebbero applicarsi le eccezioni e limitazioni di legge; </a:t>
            </a:r>
            <a:endParaRPr lang="it-IT" sz="1600" dirty="0" smtClean="0"/>
          </a:p>
          <a:p>
            <a:r>
              <a:rPr lang="it-IT" sz="1600" dirty="0" smtClean="0"/>
              <a:t>le </a:t>
            </a:r>
            <a:r>
              <a:rPr lang="it-IT" sz="1600" dirty="0"/>
              <a:t>eccezioni e limitazioni dovrebbero essere adeguatamente protette, prevedendo la nullità di clausole contrattuali contrastanti e sanzioni in caso di misure tecnologiche di protezione apposte dai titolari che possano ostacolarle; </a:t>
            </a:r>
            <a:endParaRPr lang="it-IT" sz="1600" dirty="0" smtClean="0"/>
          </a:p>
          <a:p>
            <a:r>
              <a:rPr lang="it-IT" sz="1600" dirty="0" smtClean="0"/>
              <a:t>analogamente </a:t>
            </a:r>
            <a:r>
              <a:rPr lang="it-IT" sz="1600" dirty="0"/>
              <a:t>alle norme che tutelano i diritti esclusivi, le eccezioni e limitazioni a favore delle biblioteche e della ricerca dovrebbero essere a recepimento obbligatorio per tutti gli stati membri, per superare gli ostacoli agli scambi transfrontalieri; </a:t>
            </a:r>
            <a:endParaRPr lang="it-IT" sz="1600" dirty="0" smtClean="0"/>
          </a:p>
          <a:p>
            <a:r>
              <a:rPr lang="it-IT" sz="1600" dirty="0" smtClean="0"/>
              <a:t>l’elenco </a:t>
            </a:r>
            <a:r>
              <a:rPr lang="it-IT" sz="1600" dirty="0"/>
              <a:t>delle eccezioni e limitazioni esistenti andrebbe allargato, per consentire alle biblioteche di offrire servizi adeguati ai fabbisogni degli utenti e in modo tale da superare per via normativa gli ostacoli alla digitalizzazione di massa, al prestito digitale, allo scambio </a:t>
            </a:r>
            <a:r>
              <a:rPr lang="it-IT" sz="1600" dirty="0" err="1"/>
              <a:t>interbibliotecario</a:t>
            </a:r>
            <a:r>
              <a:rPr lang="it-IT" sz="1600" dirty="0"/>
              <a:t> e a quelle utilizzazioni – come il data-</a:t>
            </a:r>
            <a:r>
              <a:rPr lang="it-IT" sz="1600" dirty="0" err="1"/>
              <a:t>mining</a:t>
            </a:r>
            <a:r>
              <a:rPr lang="it-IT" sz="1600" dirty="0"/>
              <a:t> o la disponibilità su piattaforme </a:t>
            </a:r>
            <a:r>
              <a:rPr lang="it-IT" sz="1600" dirty="0" err="1"/>
              <a:t>eLearning</a:t>
            </a:r>
            <a:r>
              <a:rPr lang="it-IT" sz="1600" dirty="0"/>
              <a:t> -, richieste dagli utenti per esigenze di ricerca e riutilizzazione ragionevole senza finalità di lucro; </a:t>
            </a:r>
            <a:endParaRPr lang="it-IT" sz="1600" dirty="0" smtClean="0"/>
          </a:p>
          <a:p>
            <a:r>
              <a:rPr lang="it-IT" sz="1600" dirty="0" smtClean="0"/>
              <a:t>per </a:t>
            </a:r>
            <a:r>
              <a:rPr lang="it-IT" sz="1600" dirty="0"/>
              <a:t>prevenire l’obsolescenza futura della normativa, dovuta all’evoluzione tecnologie, dovrebbe infine essere prevista una norma generale che autorizzi ulteriori utilizzazioni, seppure non previste dalle direttive, purché compatibili con il 3ST. </a:t>
            </a:r>
          </a:p>
          <a:p>
            <a:endParaRPr 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8321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>
                <a:solidFill>
                  <a:schemeClr val="tx1"/>
                </a:solidFill>
              </a:rPr>
              <a:t>Diritto d’autore e Agenda digitale UE</a:t>
            </a:r>
            <a:endParaRPr lang="it-IT" sz="3200" b="1" i="1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5257800"/>
          </a:xfrm>
        </p:spPr>
        <p:txBody>
          <a:bodyPr/>
          <a:lstStyle/>
          <a:p>
            <a:pPr marL="0">
              <a:spcBef>
                <a:spcPts val="0"/>
              </a:spcBef>
              <a:buFont typeface="Arial" pitchFamily="34" charset="0"/>
              <a:buChar char="•"/>
            </a:pPr>
            <a:r>
              <a:rPr lang="it-IT" sz="2800" dirty="0" smtClean="0">
                <a:latin typeface="Arial" pitchFamily="34" charset="0"/>
                <a:cs typeface="Arial" pitchFamily="34" charset="0"/>
              </a:rPr>
              <a:t>L’Agenda </a:t>
            </a:r>
            <a:r>
              <a:rPr lang="it-IT" sz="2800" dirty="0">
                <a:latin typeface="Arial" pitchFamily="34" charset="0"/>
                <a:cs typeface="Arial" pitchFamily="34" charset="0"/>
              </a:rPr>
              <a:t>digitale 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UE per il 2020 punta a risolvere questi problemi</a:t>
            </a:r>
            <a:endParaRPr lang="it-IT" sz="2800" dirty="0"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buFont typeface="Arial" pitchFamily="34" charset="0"/>
              <a:buChar char="•"/>
            </a:pPr>
            <a:endParaRPr lang="it-IT" sz="2800" dirty="0" smtClean="0"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buFont typeface="Arial" pitchFamily="34" charset="0"/>
              <a:buChar char="•"/>
            </a:pPr>
            <a:r>
              <a:rPr lang="it-IT" sz="2800" dirty="0" smtClean="0">
                <a:latin typeface="Arial" pitchFamily="34" charset="0"/>
                <a:cs typeface="Arial" pitchFamily="34" charset="0"/>
              </a:rPr>
              <a:t>Sul piano del diritto d’autore, gli obiettivi sono:</a:t>
            </a:r>
          </a:p>
          <a:p>
            <a:pPr marL="0">
              <a:spcBef>
                <a:spcPts val="0"/>
              </a:spcBef>
              <a:buFont typeface="Arial" pitchFamily="34" charset="0"/>
              <a:buChar char="•"/>
            </a:pPr>
            <a:r>
              <a:rPr lang="it-IT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00050" lvl="1">
              <a:spcBef>
                <a:spcPts val="0"/>
              </a:spcBef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accrescimento dei contenuti disponibili 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in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rete</a:t>
            </a:r>
          </a:p>
          <a:p>
            <a:pPr marL="400050" lvl="1">
              <a:spcBef>
                <a:spcPts val="0"/>
              </a:spcBef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semplificazione delle transazioni anche mediante ricorso ai sistemi di gestione collettiva dei diritti</a:t>
            </a:r>
          </a:p>
          <a:p>
            <a:pPr marL="400050" lvl="1">
              <a:spcBef>
                <a:spcPts val="0"/>
              </a:spcBef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maggiori tutele agli utenti (trasparenza, interoperabilità, privacy)</a:t>
            </a:r>
          </a:p>
          <a:p>
            <a:pPr marL="400050" lvl="1">
              <a:spcBef>
                <a:spcPts val="0"/>
              </a:spcBef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revisione 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del sistema delle «eccezioni e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limitazioni» riguardanti ricerca, didattica e biblioteche</a:t>
            </a:r>
          </a:p>
          <a:p>
            <a:pPr marL="400050" lvl="1">
              <a:spcBef>
                <a:spcPts val="0"/>
              </a:spcBef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rafforzamento 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delle misure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antipirateria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260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143000"/>
          </a:xfrm>
        </p:spPr>
        <p:txBody>
          <a:bodyPr>
            <a:noAutofit/>
          </a:bodyPr>
          <a:lstStyle/>
          <a:p>
            <a:pPr algn="l"/>
            <a:r>
              <a:rPr lang="it-IT" sz="3200" b="1" cap="all" dirty="0" smtClean="0"/>
              <a:t>«Pacchetto Copyright» </a:t>
            </a:r>
            <a:br>
              <a:rPr lang="it-IT" sz="3200" b="1" cap="all" dirty="0" smtClean="0"/>
            </a:br>
            <a:r>
              <a:rPr lang="it-IT" sz="3200" b="1" cap="all" dirty="0" smtClean="0"/>
              <a:t>proposte 2016 della Commissione Europea </a:t>
            </a:r>
            <a:endParaRPr lang="it-IT" sz="3200" b="1" cap="all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it-IT" sz="2800" dirty="0" smtClean="0"/>
              <a:t>Proposta </a:t>
            </a:r>
            <a:r>
              <a:rPr lang="it-IT" sz="2800" dirty="0"/>
              <a:t>di direttiva europea sul </a:t>
            </a:r>
            <a:r>
              <a:rPr lang="it-IT" sz="2800" dirty="0" smtClean="0"/>
              <a:t>Copyright mercato </a:t>
            </a:r>
            <a:r>
              <a:rPr lang="it-IT" sz="2800" dirty="0"/>
              <a:t>unico digitale (COM 2016/593 </a:t>
            </a:r>
            <a:r>
              <a:rPr lang="it-IT" sz="2800" dirty="0" err="1"/>
              <a:t>final</a:t>
            </a:r>
            <a:r>
              <a:rPr lang="it-IT" sz="2800" dirty="0" smtClean="0"/>
              <a:t>)</a:t>
            </a:r>
          </a:p>
          <a:p>
            <a:endParaRPr lang="it-IT" sz="2800" dirty="0" smtClean="0"/>
          </a:p>
          <a:p>
            <a:r>
              <a:rPr lang="it-IT" sz="2800" dirty="0" smtClean="0"/>
              <a:t>Proposte di direttiva (COM(2016</a:t>
            </a:r>
            <a:r>
              <a:rPr lang="it-IT" sz="2800" dirty="0"/>
              <a:t>) 596 </a:t>
            </a:r>
            <a:r>
              <a:rPr lang="it-IT" sz="2800" dirty="0" err="1" smtClean="0"/>
              <a:t>final</a:t>
            </a:r>
            <a:r>
              <a:rPr lang="it-IT" sz="2800" dirty="0" smtClean="0"/>
              <a:t>) e Regolamento (COM(2016</a:t>
            </a:r>
            <a:r>
              <a:rPr lang="it-IT" sz="2800" dirty="0"/>
              <a:t>) 595 </a:t>
            </a:r>
            <a:r>
              <a:rPr lang="it-IT" sz="2800" dirty="0" err="1" smtClean="0"/>
              <a:t>final</a:t>
            </a:r>
            <a:r>
              <a:rPr lang="it-IT" sz="2800" dirty="0" smtClean="0"/>
              <a:t>) per il recepimento del Trattato di </a:t>
            </a:r>
            <a:r>
              <a:rPr lang="it-IT" sz="2800" dirty="0" err="1" smtClean="0"/>
              <a:t>Marrakesh</a:t>
            </a:r>
            <a:r>
              <a:rPr lang="it-IT" sz="2800" dirty="0"/>
              <a:t> </a:t>
            </a:r>
            <a:r>
              <a:rPr lang="it-IT" sz="2800" dirty="0" smtClean="0"/>
              <a:t>per facilitare l’utilizzazione di opere protette da parte di persone cieche o con difficoltà di lettura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2076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143000"/>
          </a:xfrm>
        </p:spPr>
        <p:txBody>
          <a:bodyPr>
            <a:noAutofit/>
          </a:bodyPr>
          <a:lstStyle/>
          <a:p>
            <a:pPr algn="l"/>
            <a:r>
              <a:rPr lang="it-IT" sz="3200" b="1" dirty="0"/>
              <a:t>Proposta di direttiva europea </a:t>
            </a:r>
            <a:r>
              <a:rPr lang="it-IT" sz="3200" b="1" dirty="0" smtClean="0"/>
              <a:t/>
            </a:r>
            <a:br>
              <a:rPr lang="it-IT" sz="3200" b="1" dirty="0" smtClean="0"/>
            </a:br>
            <a:r>
              <a:rPr lang="it-IT" sz="3200" b="1" dirty="0" smtClean="0"/>
              <a:t>sul </a:t>
            </a:r>
            <a:r>
              <a:rPr lang="it-IT" sz="3200" b="1" dirty="0"/>
              <a:t>Copyright mercato unico digitale</a:t>
            </a:r>
            <a:endParaRPr lang="it-IT" sz="3200" b="1" cap="all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9600" dirty="0" smtClean="0"/>
              <a:t>Introdurrebbe nuove eccezioni e limitazioni a favore di: </a:t>
            </a:r>
          </a:p>
          <a:p>
            <a:pPr>
              <a:buFontTx/>
              <a:buChar char="-"/>
            </a:pPr>
            <a:r>
              <a:rPr lang="it-IT" sz="9600" b="1" dirty="0" smtClean="0"/>
              <a:t>biblioteche, archivi, musei </a:t>
            </a:r>
            <a:r>
              <a:rPr lang="it-IT" sz="9600" dirty="0" smtClean="0"/>
              <a:t>(digitalizzazione e comunicazione al pubblico a scopo di conservazione e digitalizzazione e riutilizzo di opere fuori commercio presenti nelle loro raccolte)</a:t>
            </a:r>
          </a:p>
          <a:p>
            <a:pPr>
              <a:buFontTx/>
              <a:buChar char="-"/>
            </a:pPr>
            <a:r>
              <a:rPr lang="it-IT" sz="9600" dirty="0" smtClean="0"/>
              <a:t> </a:t>
            </a:r>
            <a:r>
              <a:rPr lang="it-IT" sz="9600" b="1" dirty="0" smtClean="0"/>
              <a:t>istituti di ricerca </a:t>
            </a:r>
            <a:r>
              <a:rPr lang="it-IT" sz="9600" dirty="0" smtClean="0"/>
              <a:t>(data-</a:t>
            </a:r>
            <a:r>
              <a:rPr lang="it-IT" sz="9600" dirty="0" err="1" smtClean="0"/>
              <a:t>mining</a:t>
            </a:r>
            <a:r>
              <a:rPr lang="it-IT" sz="9600" dirty="0" smtClean="0"/>
              <a:t>)</a:t>
            </a:r>
          </a:p>
          <a:p>
            <a:pPr>
              <a:buFontTx/>
              <a:buChar char="-"/>
            </a:pPr>
            <a:r>
              <a:rPr lang="it-IT" sz="9600" b="1" dirty="0" smtClean="0"/>
              <a:t>istituti di formazione </a:t>
            </a:r>
            <a:r>
              <a:rPr lang="it-IT" sz="9600" dirty="0" smtClean="0"/>
              <a:t>(utilizzi per l’</a:t>
            </a:r>
            <a:r>
              <a:rPr lang="it-IT" sz="9600" dirty="0" err="1" smtClean="0"/>
              <a:t>elearning</a:t>
            </a:r>
            <a:r>
              <a:rPr lang="it-IT" sz="9600" dirty="0" smtClean="0"/>
              <a:t>)</a:t>
            </a:r>
          </a:p>
          <a:p>
            <a:pPr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r>
              <a:rPr lang="it-IT" sz="9600" dirty="0" smtClean="0"/>
              <a:t>Introdurrebbe un </a:t>
            </a:r>
            <a:r>
              <a:rPr lang="it-IT" sz="9600" b="1" dirty="0" smtClean="0"/>
              <a:t>nuovo diritto connesso in capo agli editori di giornali</a:t>
            </a:r>
          </a:p>
          <a:p>
            <a:pPr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r>
              <a:rPr lang="it-IT" sz="9600" dirty="0" smtClean="0"/>
              <a:t>Introdurrebbe </a:t>
            </a:r>
            <a:r>
              <a:rPr lang="it-IT" sz="9600" b="1" dirty="0" smtClean="0"/>
              <a:t>un regime di controlli e informazioni a cui sottoporre i gestori di piattaforme online a beneficio dei titolari dei diritti</a:t>
            </a:r>
          </a:p>
          <a:p>
            <a:pPr>
              <a:buFontTx/>
              <a:buChar char="-"/>
            </a:pP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1650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Posizione delle biblioteche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/>
              <a:t>Le Associazioni di biblioteche considerano deludenti e per certi aspetti rischiose queste proposte</a:t>
            </a:r>
          </a:p>
          <a:p>
            <a:pPr marL="0" indent="0">
              <a:buNone/>
            </a:pPr>
            <a:r>
              <a:rPr lang="it-IT" b="1" dirty="0"/>
              <a:t> (cfr. </a:t>
            </a:r>
            <a:r>
              <a:rPr lang="it-IT" b="1" dirty="0">
                <a:hlinkClick r:id="rId2"/>
              </a:rPr>
              <a:t>http://www.aib.it/</a:t>
            </a:r>
            <a:r>
              <a:rPr lang="it-IT" b="1" dirty="0" err="1">
                <a:hlinkClick r:id="rId2"/>
              </a:rPr>
              <a:t>attivita</a:t>
            </a:r>
            <a:r>
              <a:rPr lang="it-IT" b="1" dirty="0">
                <a:hlinkClick r:id="rId2"/>
              </a:rPr>
              <a:t>/2017/60533-statement-riforme-copyright-proposte-commissione-europea/</a:t>
            </a:r>
            <a:r>
              <a:rPr lang="it-IT" b="1" dirty="0"/>
              <a:t>) 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Negoziati in corso….</a:t>
            </a:r>
          </a:p>
          <a:p>
            <a:pPr>
              <a:buFontTx/>
              <a:buChar char="-"/>
            </a:pPr>
            <a:endParaRPr lang="it-IT" sz="1050" b="1" dirty="0"/>
          </a:p>
          <a:p>
            <a:pPr marL="0" indent="0">
              <a:buNone/>
            </a:pPr>
            <a:endParaRPr lang="it-IT" sz="1050" dirty="0"/>
          </a:p>
          <a:p>
            <a:pPr marL="0" indent="0">
              <a:buNone/>
            </a:pPr>
            <a:r>
              <a:rPr lang="it-IT" sz="1050" dirty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93817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52128"/>
          </a:xfrm>
        </p:spPr>
        <p:txBody>
          <a:bodyPr/>
          <a:lstStyle/>
          <a:p>
            <a:pPr marL="457200" lvl="1" indent="0" algn="l">
              <a:lnSpc>
                <a:spcPct val="90000"/>
              </a:lnSpc>
            </a:pPr>
            <a:r>
              <a:rPr lang="it-IT" sz="2400" b="1" cap="all" dirty="0" smtClean="0">
                <a:solidFill>
                  <a:schemeClr val="tx1"/>
                </a:solidFill>
              </a:rPr>
              <a:t>Politiche pubbliche per la conoscenza</a:t>
            </a:r>
            <a:endParaRPr lang="it-IT" sz="2400" b="1" cap="all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72608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it-IT" sz="1800" dirty="0" smtClean="0"/>
              <a:t>L’accesso all’informazione è la regola, che tollera restrizioni a tutela di altri diritti di pari rilevanza</a:t>
            </a:r>
          </a:p>
          <a:p>
            <a:pPr marL="0" indent="0">
              <a:spcBef>
                <a:spcPts val="0"/>
              </a:spcBef>
              <a:buNone/>
            </a:pPr>
            <a:endParaRPr lang="it-IT" sz="1800" dirty="0" smtClean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it-IT" sz="1800" dirty="0" smtClean="0"/>
              <a:t>Comprende il diritto a informare e a essere informati</a:t>
            </a:r>
          </a:p>
          <a:p>
            <a:pPr marL="0" indent="0">
              <a:spcBef>
                <a:spcPts val="0"/>
              </a:spcBef>
              <a:buNone/>
            </a:pPr>
            <a:endParaRPr lang="it-IT" sz="1800" dirty="0" smtClean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it-IT" sz="1800" dirty="0" smtClean="0"/>
              <a:t>Comporta </a:t>
            </a:r>
            <a:r>
              <a:rPr lang="it-IT" sz="1800" dirty="0"/>
              <a:t>il dovere dei poteri pubblici di </a:t>
            </a:r>
            <a:r>
              <a:rPr lang="it-IT" sz="1800" dirty="0" smtClean="0"/>
              <a:t>promuovere la diffusione della conoscenza e di garantire </a:t>
            </a:r>
            <a:r>
              <a:rPr lang="it-IT" sz="1800" dirty="0"/>
              <a:t>a tutti l’opportunità effettiva di ottenere, confrontare, discutere, apprendere, </a:t>
            </a:r>
            <a:r>
              <a:rPr lang="it-IT" sz="1800" dirty="0" smtClean="0"/>
              <a:t>rielaborare, condividere </a:t>
            </a:r>
            <a:r>
              <a:rPr lang="it-IT" sz="1800" dirty="0"/>
              <a:t>l’informazione disponibile, e di comunicare ad altri l’espressione del proprio </a:t>
            </a:r>
            <a:r>
              <a:rPr lang="it-IT" sz="1800" dirty="0" smtClean="0"/>
              <a:t>sapere</a:t>
            </a:r>
          </a:p>
          <a:p>
            <a:pPr marL="0" indent="0">
              <a:spcBef>
                <a:spcPts val="0"/>
              </a:spcBef>
              <a:buNone/>
            </a:pPr>
            <a:endParaRPr lang="it-IT" sz="1800" dirty="0" smtClean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it-IT" sz="1800" dirty="0" smtClean="0"/>
              <a:t>A questo servono le misure normative e finanziarie per </a:t>
            </a:r>
            <a:r>
              <a:rPr lang="it-IT" sz="1800" dirty="0"/>
              <a:t>la scuola, l’università, gli istituti culturali e di ricerca, </a:t>
            </a:r>
            <a:r>
              <a:rPr lang="it-IT" sz="1800" dirty="0" smtClean="0"/>
              <a:t>l’editoria, le telecomunicazioni, l’accesso ai dati prodotti o detenuti da soggetti pubblici, la tutela, la fruizione e la valorizzazione del </a:t>
            </a:r>
            <a:r>
              <a:rPr lang="it-IT" sz="1800" dirty="0"/>
              <a:t>patrimonio </a:t>
            </a:r>
            <a:r>
              <a:rPr lang="it-IT" sz="1800" dirty="0" smtClean="0"/>
              <a:t>culturale, gli </a:t>
            </a:r>
            <a:r>
              <a:rPr lang="it-IT" sz="1800" dirty="0"/>
              <a:t>interventi a sostegno dell’arte e della </a:t>
            </a:r>
            <a:r>
              <a:rPr lang="it-IT" sz="1800" dirty="0" smtClean="0"/>
              <a:t>creatività</a:t>
            </a:r>
          </a:p>
          <a:p>
            <a:pPr marL="0" indent="0">
              <a:spcBef>
                <a:spcPts val="0"/>
              </a:spcBef>
              <a:buNone/>
            </a:pPr>
            <a:endParaRPr lang="it-IT" sz="1800" dirty="0" smtClean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it-IT" sz="1800" dirty="0" smtClean="0"/>
              <a:t>Il diritto d’autore dal punto di vista economico è concepito proprio come incentivo alla creatività: limita l’accesso all’informazione, ma al fine di accrescerne la produzione e la disponibilità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it-IT" sz="2400" dirty="0" smtClean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it-IT" sz="2400" dirty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it-IT" sz="2000" dirty="0" smtClean="0"/>
          </a:p>
          <a:p>
            <a:pPr marL="0" indent="0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547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Il dibattito è aperto…..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endParaRPr lang="it-IT" dirty="0" smtClean="0"/>
          </a:p>
          <a:p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Grazie per la vostra attenzione</a:t>
            </a:r>
          </a:p>
          <a:p>
            <a:pPr marL="0" indent="0" algn="ctr">
              <a:buNone/>
            </a:pPr>
            <a:r>
              <a:rPr lang="it-IT" dirty="0" smtClean="0">
                <a:hlinkClick r:id="rId2"/>
              </a:rPr>
              <a:t>maiello@aib.it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20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/>
              <a:t>Informazione e Copyright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pPr marL="0" algn="just">
              <a:spcBef>
                <a:spcPts val="0"/>
              </a:spcBef>
            </a:pPr>
            <a:endParaRPr lang="it-IT" sz="2400" dirty="0"/>
          </a:p>
          <a:p>
            <a:pPr marL="0" algn="just">
              <a:spcBef>
                <a:spcPts val="0"/>
              </a:spcBef>
            </a:pPr>
            <a:r>
              <a:rPr lang="it-IT" sz="2400" dirty="0"/>
              <a:t> </a:t>
            </a:r>
            <a:r>
              <a:rPr lang="it-IT" sz="2400" dirty="0" smtClean="0"/>
              <a:t>Il </a:t>
            </a:r>
            <a:r>
              <a:rPr lang="it-IT" sz="2400" dirty="0"/>
              <a:t>diritto </a:t>
            </a:r>
            <a:r>
              <a:rPr lang="it-IT" sz="2400" dirty="0" smtClean="0"/>
              <a:t>d’autore non copre fatti, concetti e idee, </a:t>
            </a:r>
            <a:r>
              <a:rPr lang="it-IT" sz="2400" dirty="0"/>
              <a:t>è una legislazione speciale che </a:t>
            </a:r>
            <a:r>
              <a:rPr lang="it-IT" sz="2400" dirty="0" smtClean="0"/>
              <a:t>istituisce diritti esclusivi su </a:t>
            </a:r>
            <a:r>
              <a:rPr lang="it-IT" sz="2400" dirty="0"/>
              <a:t>una determinata tipologia </a:t>
            </a:r>
            <a:r>
              <a:rPr lang="it-IT" sz="2400" dirty="0" smtClean="0"/>
              <a:t>di espressioni dell’ingegno, le «opere creative» </a:t>
            </a:r>
          </a:p>
          <a:p>
            <a:pPr marL="0" algn="just">
              <a:spcBef>
                <a:spcPts val="0"/>
              </a:spcBef>
            </a:pPr>
            <a:endParaRPr lang="it-IT" sz="2400" dirty="0"/>
          </a:p>
          <a:p>
            <a:pPr marL="0" algn="just">
              <a:spcBef>
                <a:spcPts val="0"/>
              </a:spcBef>
            </a:pPr>
            <a:r>
              <a:rPr lang="it-IT" sz="2400" dirty="0" smtClean="0"/>
              <a:t>In realtà, la distinzione tra mere notizie (rappresentazioni di fatti, concetti, idee) e opere protette non è netta: </a:t>
            </a:r>
          </a:p>
          <a:p>
            <a:pPr marL="0" algn="just">
              <a:spcBef>
                <a:spcPts val="0"/>
              </a:spcBef>
            </a:pPr>
            <a:endParaRPr lang="it-IT" sz="2000" dirty="0" smtClean="0"/>
          </a:p>
          <a:p>
            <a:pPr marL="400050" lvl="1" algn="just">
              <a:spcBef>
                <a:spcPts val="0"/>
              </a:spcBef>
            </a:pPr>
            <a:r>
              <a:rPr lang="it-IT" sz="2000" dirty="0" smtClean="0"/>
              <a:t>il grado di originalità/creatività richiesto ai fini della protezione è minimo</a:t>
            </a:r>
          </a:p>
          <a:p>
            <a:pPr marL="400050" lvl="1" algn="just">
              <a:spcBef>
                <a:spcPts val="0"/>
              </a:spcBef>
            </a:pPr>
            <a:r>
              <a:rPr lang="it-IT" sz="2000" dirty="0" smtClean="0"/>
              <a:t> anche le rappresentazioni pedisseque di fatti e dati sono protette se strutturate in forma di database (</a:t>
            </a:r>
            <a:r>
              <a:rPr lang="it-IT" sz="2000" i="1" dirty="0" smtClean="0"/>
              <a:t>sui generis </a:t>
            </a:r>
            <a:r>
              <a:rPr lang="it-IT" sz="2000" dirty="0" smtClean="0"/>
              <a:t>Copyright)</a:t>
            </a:r>
          </a:p>
          <a:p>
            <a:pPr marL="400050" lvl="1" algn="just">
              <a:spcBef>
                <a:spcPts val="0"/>
              </a:spcBef>
            </a:pPr>
            <a:r>
              <a:rPr lang="it-IT" sz="2000" dirty="0" smtClean="0"/>
              <a:t>sono protette anche le rielaborazioni, quindi di fatto è soggetto a vincoli anche l’utilizzo in forma diversa dei soli fatti, concetti e idee racchiusi in un’opera creativa</a:t>
            </a:r>
          </a:p>
          <a:p>
            <a:pPr marL="0" algn="just">
              <a:spcBef>
                <a:spcPts val="0"/>
              </a:spcBef>
            </a:pPr>
            <a:endParaRPr lang="it-IT" sz="2400" dirty="0"/>
          </a:p>
          <a:p>
            <a:pPr marL="0" indent="0" algn="just">
              <a:spcBef>
                <a:spcPts val="0"/>
              </a:spcBef>
              <a:buNone/>
            </a:pPr>
            <a:endParaRPr lang="it-IT" sz="2600" dirty="0" smtClean="0"/>
          </a:p>
          <a:p>
            <a:pPr algn="just">
              <a:spcBef>
                <a:spcPts val="0"/>
              </a:spcBef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2561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06090"/>
          </a:xfrm>
        </p:spPr>
        <p:txBody>
          <a:bodyPr/>
          <a:lstStyle/>
          <a:p>
            <a:pPr marL="457200" lvl="1" indent="0" algn="l">
              <a:lnSpc>
                <a:spcPct val="90000"/>
              </a:lnSpc>
            </a:pPr>
            <a:r>
              <a:rPr lang="it-IT" sz="2400" b="1" cap="all" dirty="0" smtClean="0">
                <a:solidFill>
                  <a:schemeClr val="tx1"/>
                </a:solidFill>
              </a:rPr>
              <a:t>Informazione come mercato</a:t>
            </a:r>
            <a:endParaRPr lang="it-IT" sz="2400" b="1" cap="all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/>
          <a:lstStyle/>
          <a:p>
            <a:pPr lvl="0" algn="just"/>
            <a:r>
              <a:rPr lang="it-IT" sz="2000" dirty="0" smtClean="0"/>
              <a:t>L’informazione </a:t>
            </a:r>
            <a:r>
              <a:rPr lang="it-IT" sz="2000" dirty="0"/>
              <a:t>ha un costo in termini di tempo e investimenti necessari a produrla e a </a:t>
            </a:r>
            <a:r>
              <a:rPr lang="it-IT" sz="2000" dirty="0" smtClean="0"/>
              <a:t>documentarla </a:t>
            </a:r>
            <a:r>
              <a:rPr lang="it-IT" sz="2000" dirty="0"/>
              <a:t>e un valore di scambio connesso alla sua utilità per il conseguimento di obiettivi di vario </a:t>
            </a:r>
            <a:r>
              <a:rPr lang="it-IT" sz="2000" dirty="0" smtClean="0"/>
              <a:t>tipo </a:t>
            </a:r>
          </a:p>
          <a:p>
            <a:pPr lvl="0" algn="just"/>
            <a:endParaRPr lang="it-IT" sz="2000" dirty="0" smtClean="0"/>
          </a:p>
          <a:p>
            <a:pPr lvl="0" algn="just"/>
            <a:r>
              <a:rPr lang="it-IT" sz="2000" dirty="0" smtClean="0"/>
              <a:t>Lo </a:t>
            </a:r>
            <a:r>
              <a:rPr lang="it-IT" sz="2000" dirty="0"/>
              <a:t>sviluppo delle economie di mercato e l’evoluzione dei mezzi di produzione e </a:t>
            </a:r>
            <a:r>
              <a:rPr lang="it-IT" sz="2000" dirty="0" smtClean="0"/>
              <a:t>comunicazione hanno </a:t>
            </a:r>
            <a:r>
              <a:rPr lang="it-IT" sz="2000" dirty="0"/>
              <a:t>fatto progressivamente emergere il valore economico dell’informazione </a:t>
            </a:r>
            <a:r>
              <a:rPr lang="it-IT" sz="2000" dirty="0" smtClean="0"/>
              <a:t>e nel tempo sono </a:t>
            </a:r>
            <a:r>
              <a:rPr lang="it-IT" sz="2000" dirty="0"/>
              <a:t>sorte molteplici iniziative imprenditoriali focalizzate sulla </a:t>
            </a:r>
            <a:r>
              <a:rPr lang="it-IT" sz="2000" dirty="0" smtClean="0"/>
              <a:t>sua produzione, organizzazione, distribuzione, comunicazione al pubblico</a:t>
            </a:r>
          </a:p>
          <a:p>
            <a:pPr lvl="0" algn="just"/>
            <a:endParaRPr lang="it-IT" sz="2000" dirty="0"/>
          </a:p>
          <a:p>
            <a:pPr lvl="0" algn="just"/>
            <a:r>
              <a:rPr lang="it-IT" sz="2000" dirty="0" smtClean="0"/>
              <a:t>Il sistema del Copyright istituisce e protegge un insieme di diritti esclusivi di sfruttamento economico (riproduzione, rielaborazione, distribuzione, noleggio e prestito, comunicazione al pubblico, recitazione/esecuzione/ </a:t>
            </a:r>
            <a:r>
              <a:rPr lang="it-IT" sz="2000" dirty="0"/>
              <a:t>rappresentazione) a tutela </a:t>
            </a:r>
            <a:r>
              <a:rPr lang="it-IT" sz="2000" dirty="0" smtClean="0"/>
              <a:t> del lavoro creativo e dell’industria </a:t>
            </a:r>
            <a:r>
              <a:rPr lang="it-IT" sz="2000" dirty="0"/>
              <a:t>culturale </a:t>
            </a:r>
            <a:endParaRPr lang="it-IT" sz="2000" dirty="0" smtClean="0"/>
          </a:p>
          <a:p>
            <a:pPr lvl="0" algn="just"/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750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>
                <a:solidFill>
                  <a:schemeClr val="tx1"/>
                </a:solidFill>
              </a:rPr>
              <a:t>Diritto d’autore e tecnologie</a:t>
            </a:r>
            <a:endParaRPr lang="it-IT" sz="3200" b="1" i="1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5257800"/>
          </a:xfrm>
        </p:spPr>
        <p:txBody>
          <a:bodyPr/>
          <a:lstStyle/>
          <a:p>
            <a:pPr marL="0" algn="just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it-IT" sz="1800" dirty="0">
                <a:latin typeface="Arial" pitchFamily="34" charset="0"/>
                <a:cs typeface="Arial" pitchFamily="34" charset="0"/>
              </a:rPr>
              <a:t>La progressiva indipendenza dell’espressione creativa dal supporto fisico come veicolo per la sua diffusione manda </a:t>
            </a:r>
            <a:r>
              <a:rPr lang="it-IT" sz="18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it-IT" sz="1800" dirty="0">
                <a:latin typeface="Arial" pitchFamily="34" charset="0"/>
                <a:cs typeface="Arial" pitchFamily="34" charset="0"/>
              </a:rPr>
              <a:t>crisi i sistemi tradizionali di protezione</a:t>
            </a:r>
          </a:p>
          <a:p>
            <a:pPr marL="0" algn="just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it-IT" sz="1800" dirty="0">
              <a:latin typeface="Arial" pitchFamily="34" charset="0"/>
              <a:cs typeface="Arial" pitchFamily="34" charset="0"/>
            </a:endParaRPr>
          </a:p>
          <a:p>
            <a:pPr marL="0" algn="just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it-IT" sz="1800" dirty="0">
                <a:latin typeface="Arial" pitchFamily="34" charset="0"/>
                <a:cs typeface="Arial" pitchFamily="34" charset="0"/>
              </a:rPr>
              <a:t>affrancata dal vincolo a supporti fisici, l’opera può essere riprodotta, rielaborata, comunicata all’infinito, simultaneamente, senza confini territoriali, e a costi ridotti</a:t>
            </a:r>
          </a:p>
          <a:p>
            <a:pPr marL="0" algn="just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it-IT" sz="1800" dirty="0">
              <a:latin typeface="Arial" pitchFamily="34" charset="0"/>
              <a:cs typeface="Arial" pitchFamily="34" charset="0"/>
            </a:endParaRPr>
          </a:p>
          <a:p>
            <a:pPr marL="0" algn="just">
              <a:lnSpc>
                <a:spcPct val="110000"/>
              </a:lnSpc>
              <a:spcBef>
                <a:spcPts val="0"/>
              </a:spcBef>
            </a:pPr>
            <a:r>
              <a:rPr lang="it-IT" sz="1800" dirty="0">
                <a:latin typeface="Arial" pitchFamily="34" charset="0"/>
                <a:cs typeface="Arial" pitchFamily="34" charset="0"/>
              </a:rPr>
              <a:t>La risposta dei decisori politici nazionali, europei e internazionali è stata rafforzare la protezione, </a:t>
            </a:r>
            <a:r>
              <a:rPr lang="it-IT" sz="1800" dirty="0" smtClean="0">
                <a:latin typeface="Arial" pitchFamily="34" charset="0"/>
                <a:cs typeface="Arial" pitchFamily="34" charset="0"/>
              </a:rPr>
              <a:t>articolarla in </a:t>
            </a:r>
            <a:r>
              <a:rPr lang="it-IT" sz="1800" dirty="0">
                <a:latin typeface="Arial" pitchFamily="34" charset="0"/>
                <a:cs typeface="Arial" pitchFamily="34" charset="0"/>
              </a:rPr>
              <a:t>una molteplicità di diritti di utilizzazione ciascuno sfruttabile </a:t>
            </a:r>
            <a:r>
              <a:rPr lang="it-IT" sz="1800" dirty="0" smtClean="0">
                <a:latin typeface="Arial" pitchFamily="34" charset="0"/>
                <a:cs typeface="Arial" pitchFamily="34" charset="0"/>
              </a:rPr>
              <a:t>autonomamente, prolungarne </a:t>
            </a:r>
            <a:r>
              <a:rPr lang="it-IT" sz="1800" dirty="0">
                <a:latin typeface="Arial" pitchFamily="34" charset="0"/>
                <a:cs typeface="Arial" pitchFamily="34" charset="0"/>
              </a:rPr>
              <a:t>la </a:t>
            </a:r>
            <a:r>
              <a:rPr lang="it-IT" sz="1800" dirty="0" smtClean="0">
                <a:latin typeface="Arial" pitchFamily="34" charset="0"/>
                <a:cs typeface="Arial" pitchFamily="34" charset="0"/>
              </a:rPr>
              <a:t>durata,  </a:t>
            </a:r>
            <a:r>
              <a:rPr lang="it-IT" sz="1800" dirty="0">
                <a:latin typeface="Arial" pitchFamily="34" charset="0"/>
                <a:cs typeface="Arial" pitchFamily="34" charset="0"/>
              </a:rPr>
              <a:t>limitare le utilizzazioni libere e affidare prevalentemente ai contratti (licenze) la regolamentazione di interessi contrapposti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it-IT" sz="1800" dirty="0">
              <a:latin typeface="Arial" pitchFamily="34" charset="0"/>
              <a:cs typeface="Arial" pitchFamily="34" charset="0"/>
            </a:endParaRPr>
          </a:p>
          <a:p>
            <a:pPr marL="0" algn="just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it-IT" sz="1800" dirty="0">
                <a:latin typeface="Arial" pitchFamily="34" charset="0"/>
                <a:cs typeface="Arial" pitchFamily="34" charset="0"/>
              </a:rPr>
              <a:t>Le stesse tecnologie digitali consentono di controllare e limitare le utilizzazioni dell’opera indipendentemente dalle leggi e dai contratti, attraverso appositi algoritmi (TPM)</a:t>
            </a:r>
          </a:p>
          <a:p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909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 smtClean="0">
                <a:solidFill>
                  <a:schemeClr val="tx1"/>
                </a:solidFill>
              </a:rPr>
              <a:t>Mercato dei contenuti e mercato dei servizi</a:t>
            </a:r>
            <a:endParaRPr lang="it-IT" sz="2800" b="1" i="1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5257800"/>
          </a:xfrm>
        </p:spPr>
        <p:txBody>
          <a:bodyPr/>
          <a:lstStyle/>
          <a:p>
            <a:r>
              <a:rPr lang="it-IT" sz="2000" dirty="0" smtClean="0"/>
              <a:t>Nel mercato dell’informazione sono emersi nuovi intermediari (Google, Amazon, i gestori di social network etc.)</a:t>
            </a:r>
          </a:p>
          <a:p>
            <a:endParaRPr lang="it-IT" sz="2000" dirty="0" smtClean="0"/>
          </a:p>
          <a:p>
            <a:r>
              <a:rPr lang="it-IT" sz="2000" dirty="0" smtClean="0"/>
              <a:t>Si sono consolidate posizioni dominanti</a:t>
            </a:r>
          </a:p>
          <a:p>
            <a:endParaRPr lang="it-IT" sz="2000" dirty="0" smtClean="0"/>
          </a:p>
          <a:p>
            <a:r>
              <a:rPr lang="it-IT" sz="2000" dirty="0" smtClean="0"/>
              <a:t>Si è attenuata la distinzione tra «beni» e «servizi» (un’opera accessibile online sul sito del fornitore è considerata un servizio e non un prodotto)</a:t>
            </a:r>
          </a:p>
          <a:p>
            <a:endParaRPr lang="it-IT" sz="2000" dirty="0" smtClean="0"/>
          </a:p>
          <a:p>
            <a:r>
              <a:rPr lang="it-IT" sz="2000" dirty="0"/>
              <a:t>«</a:t>
            </a:r>
            <a:r>
              <a:rPr lang="it-IT" sz="2000" dirty="0" err="1"/>
              <a:t>Imagine</a:t>
            </a:r>
            <a:r>
              <a:rPr lang="it-IT" sz="2000" dirty="0"/>
              <a:t> a world </a:t>
            </a:r>
            <a:r>
              <a:rPr lang="it-IT" sz="2000" dirty="0" err="1"/>
              <a:t>where</a:t>
            </a:r>
            <a:r>
              <a:rPr lang="it-IT" sz="2000" dirty="0"/>
              <a:t> </a:t>
            </a:r>
            <a:r>
              <a:rPr lang="it-IT" sz="2000" dirty="0" err="1"/>
              <a:t>every</a:t>
            </a:r>
            <a:r>
              <a:rPr lang="it-IT" sz="2000" dirty="0"/>
              <a:t> book on </a:t>
            </a:r>
            <a:r>
              <a:rPr lang="it-IT" sz="2000" dirty="0" err="1"/>
              <a:t>every</a:t>
            </a:r>
            <a:r>
              <a:rPr lang="it-IT" sz="2000" dirty="0"/>
              <a:t> </a:t>
            </a:r>
            <a:r>
              <a:rPr lang="it-IT" sz="2000" dirty="0" err="1"/>
              <a:t>shelf</a:t>
            </a:r>
            <a:r>
              <a:rPr lang="it-IT" sz="2000" dirty="0"/>
              <a:t> </a:t>
            </a:r>
            <a:r>
              <a:rPr lang="it-IT" sz="2000" dirty="0" err="1"/>
              <a:t>across</a:t>
            </a:r>
            <a:r>
              <a:rPr lang="it-IT" sz="2000" dirty="0"/>
              <a:t> the world </a:t>
            </a:r>
            <a:r>
              <a:rPr lang="it-IT" sz="2000" dirty="0" err="1"/>
              <a:t>had</a:t>
            </a:r>
            <a:r>
              <a:rPr lang="it-IT" sz="2000" dirty="0"/>
              <a:t> </a:t>
            </a:r>
            <a:r>
              <a:rPr lang="it-IT" sz="2000" dirty="0" err="1"/>
              <a:t>different</a:t>
            </a:r>
            <a:r>
              <a:rPr lang="it-IT" sz="2000" dirty="0"/>
              <a:t> </a:t>
            </a:r>
            <a:r>
              <a:rPr lang="it-IT" sz="2000" dirty="0" err="1"/>
              <a:t>usage</a:t>
            </a:r>
            <a:r>
              <a:rPr lang="it-IT" sz="2000" dirty="0"/>
              <a:t> </a:t>
            </a:r>
            <a:r>
              <a:rPr lang="it-IT" sz="2000" dirty="0" err="1"/>
              <a:t>terms</a:t>
            </a:r>
            <a:r>
              <a:rPr lang="it-IT" sz="2000" dirty="0"/>
              <a:t> and </a:t>
            </a:r>
            <a:r>
              <a:rPr lang="it-IT" sz="2000" dirty="0" err="1"/>
              <a:t>conditions</a:t>
            </a:r>
            <a:r>
              <a:rPr lang="it-IT" sz="2000" dirty="0"/>
              <a:t> - </a:t>
            </a:r>
            <a:r>
              <a:rPr lang="it-IT" sz="2000" dirty="0" err="1"/>
              <a:t>this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the reality of the </a:t>
            </a:r>
            <a:r>
              <a:rPr lang="it-IT" sz="2000" dirty="0" err="1"/>
              <a:t>digital</a:t>
            </a:r>
            <a:r>
              <a:rPr lang="it-IT" sz="2000" dirty="0"/>
              <a:t> world </a:t>
            </a:r>
            <a:r>
              <a:rPr lang="it-IT" sz="2000" dirty="0" err="1"/>
              <a:t>we</a:t>
            </a:r>
            <a:r>
              <a:rPr lang="it-IT" sz="2000" dirty="0"/>
              <a:t> </a:t>
            </a:r>
            <a:r>
              <a:rPr lang="it-IT" sz="2000" dirty="0" err="1"/>
              <a:t>now</a:t>
            </a:r>
            <a:r>
              <a:rPr lang="it-IT" sz="2000" dirty="0"/>
              <a:t> live in»: così esordisce un </a:t>
            </a:r>
            <a:r>
              <a:rPr lang="it-IT" sz="2000" dirty="0" smtClean="0"/>
              <a:t>documento IFLA, EBLIDA, EIFL et al. </a:t>
            </a:r>
            <a:r>
              <a:rPr lang="it-IT" sz="2000" dirty="0"/>
              <a:t>intitolato </a:t>
            </a:r>
            <a:r>
              <a:rPr lang="it-IT" sz="2000" i="1" dirty="0" err="1"/>
              <a:t>Licence</a:t>
            </a:r>
            <a:r>
              <a:rPr lang="it-IT" sz="2000" i="1" dirty="0"/>
              <a:t> </a:t>
            </a:r>
            <a:r>
              <a:rPr lang="it-IT" sz="2000" i="1" dirty="0" err="1"/>
              <a:t>paralysis</a:t>
            </a:r>
            <a:r>
              <a:rPr lang="it-IT" sz="2000" i="1" dirty="0"/>
              <a:t> – </a:t>
            </a:r>
            <a:r>
              <a:rPr lang="it-IT" sz="2000" i="1" dirty="0" err="1"/>
              <a:t>Protect</a:t>
            </a:r>
            <a:r>
              <a:rPr lang="it-IT" sz="2000" i="1" dirty="0"/>
              <a:t> copyright</a:t>
            </a:r>
            <a:r>
              <a:rPr lang="it-IT" sz="2000" dirty="0"/>
              <a:t> </a:t>
            </a:r>
            <a:endParaRPr lang="it-IT" sz="2000" dirty="0" smtClean="0"/>
          </a:p>
          <a:p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752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>
                <a:solidFill>
                  <a:schemeClr val="tx1"/>
                </a:solidFill>
              </a:rPr>
              <a:t>Ostacoli all’accesso</a:t>
            </a:r>
            <a:endParaRPr lang="it-IT" sz="3200" b="1" i="1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5257800"/>
          </a:xfrm>
        </p:spPr>
        <p:txBody>
          <a:bodyPr/>
          <a:lstStyle/>
          <a:p>
            <a:r>
              <a:rPr lang="it-IT" sz="2000" dirty="0" smtClean="0"/>
              <a:t>La crescente disponibilità di piattaforme commerciali di contenuti e servizi online non assicura da sola l’accesso</a:t>
            </a:r>
          </a:p>
          <a:p>
            <a:endParaRPr lang="it-IT" sz="2000" dirty="0" smtClean="0"/>
          </a:p>
          <a:p>
            <a:r>
              <a:rPr lang="it-IT" sz="2000" dirty="0" smtClean="0"/>
              <a:t>L’accesso può essere ostacolato da barriere</a:t>
            </a:r>
          </a:p>
          <a:p>
            <a:pPr lvl="1"/>
            <a:r>
              <a:rPr lang="it-IT" sz="1800" u="sng" dirty="0" smtClean="0"/>
              <a:t>Legali</a:t>
            </a:r>
            <a:r>
              <a:rPr lang="it-IT" sz="1800" dirty="0" smtClean="0"/>
              <a:t> (se è il produttore a decidere se e come renderlo disponibile; se le legislazioni nazionali che regolano l’accesso nel paese di produzione e in quello di utilizzazione sono differenti)</a:t>
            </a:r>
          </a:p>
          <a:p>
            <a:pPr lvl="1"/>
            <a:r>
              <a:rPr lang="it-IT" sz="1800" u="sng" dirty="0" smtClean="0"/>
              <a:t>Culturali</a:t>
            </a:r>
            <a:r>
              <a:rPr lang="it-IT" sz="1800" dirty="0" smtClean="0"/>
              <a:t> (identificare</a:t>
            </a:r>
            <a:r>
              <a:rPr lang="it-IT" sz="1800" dirty="0"/>
              <a:t>, selezionare e usare l’informazione rilevante per le proprie finalità presuppone </a:t>
            </a:r>
            <a:r>
              <a:rPr lang="it-IT" sz="1800" dirty="0" smtClean="0"/>
              <a:t>padronanza </a:t>
            </a:r>
            <a:r>
              <a:rPr lang="it-IT" sz="1800" dirty="0"/>
              <a:t>di metodologie piuttosto </a:t>
            </a:r>
            <a:r>
              <a:rPr lang="it-IT" sz="1800" dirty="0" smtClean="0"/>
              <a:t>complesse)</a:t>
            </a:r>
          </a:p>
          <a:p>
            <a:pPr lvl="1"/>
            <a:r>
              <a:rPr lang="it-IT" sz="1800" u="sng" dirty="0" smtClean="0"/>
              <a:t>Tecnologiche</a:t>
            </a:r>
            <a:r>
              <a:rPr lang="it-IT" sz="1800" dirty="0" smtClean="0"/>
              <a:t> (l’uso </a:t>
            </a:r>
            <a:r>
              <a:rPr lang="it-IT" sz="1800" dirty="0"/>
              <a:t>dell’informazione online presuppone l’accesso alla rete e la compatibilità tra il sistema informativo usato e quello del produttore, nonché l’usabilità di </a:t>
            </a:r>
            <a:r>
              <a:rPr lang="it-IT" sz="1800" dirty="0" smtClean="0"/>
              <a:t>quest’ultimo. Le misure tecnologiche di protezione dei file possono impedire utilizzazioni legittime per legge o per contratto)</a:t>
            </a:r>
          </a:p>
          <a:p>
            <a:pPr lvl="1"/>
            <a:r>
              <a:rPr lang="it-IT" sz="1800" u="sng" dirty="0" smtClean="0"/>
              <a:t>Economiche</a:t>
            </a:r>
            <a:r>
              <a:rPr lang="it-IT" sz="1800" dirty="0" smtClean="0"/>
              <a:t> (sono </a:t>
            </a:r>
            <a:r>
              <a:rPr lang="it-IT" sz="1800" dirty="0"/>
              <a:t>pochissimi coloro i quali godono del privilegio di poter sostenere i costi di tutta l’informazione di cui hanno </a:t>
            </a:r>
            <a:r>
              <a:rPr lang="it-IT" sz="1800" dirty="0" smtClean="0"/>
              <a:t>bisogno)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3573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chemeClr val="tx1"/>
                </a:solidFill>
              </a:rPr>
              <a:t>Copyright e biblioteche</a:t>
            </a:r>
            <a:endParaRPr lang="it-IT" sz="3200" b="1" i="1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5257800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400" dirty="0" smtClean="0"/>
              <a:t>I servizi delle biblioteche - sia quelle di pubblica lettura, sia quelle di ricerca -  sono sempre più influenzati dalle politiche commerciali dei fornitori di contenuti e servizi</a:t>
            </a:r>
          </a:p>
          <a:p>
            <a:pPr algn="just"/>
            <a:r>
              <a:rPr lang="it-IT" sz="2400" dirty="0" smtClean="0"/>
              <a:t>Con la diffusione delle opere accessibili su piattaforme commerciali online sono sorti nuovi ostacoli, in particolare per le biblioteche pubbliche, relativi a sviluppo delle collezioni, prestito, riproduzione, scambio </a:t>
            </a:r>
            <a:r>
              <a:rPr lang="it-IT" sz="2400" dirty="0" err="1" smtClean="0"/>
              <a:t>interbibliotecario</a:t>
            </a:r>
            <a:endParaRPr lang="it-IT" sz="2400" dirty="0" smtClean="0"/>
          </a:p>
          <a:p>
            <a:pPr algn="just"/>
            <a:r>
              <a:rPr lang="it-IT" sz="2400" dirty="0" smtClean="0"/>
              <a:t>Nel frattempo, i grandi progetti di digitalizzazione non sempre si traducono in accresciute opportunità di accesso libero alle raccolte storiche delle biblioteche: rinascono diritti di esclusiva su </a:t>
            </a:r>
            <a:r>
              <a:rPr lang="it-IT" sz="2400" dirty="0"/>
              <a:t>opere fuori diritti </a:t>
            </a:r>
            <a:r>
              <a:rPr lang="it-IT" sz="2400" dirty="0" smtClean="0"/>
              <a:t> (cd. </a:t>
            </a:r>
            <a:r>
              <a:rPr lang="it-IT" sz="2400" i="1" dirty="0" smtClean="0"/>
              <a:t>Sui generis copyright </a:t>
            </a:r>
            <a:r>
              <a:rPr lang="it-IT" sz="2400" dirty="0" smtClean="0"/>
              <a:t>o vera e propria </a:t>
            </a:r>
            <a:r>
              <a:rPr lang="it-IT" sz="2400" i="1" dirty="0" err="1" smtClean="0"/>
              <a:t>copyfraud</a:t>
            </a:r>
            <a:r>
              <a:rPr lang="it-IT" sz="2400" dirty="0" smtClean="0"/>
              <a:t>) e non è possibile digitalizzare e comunicare al pubblico opere fuori commercio senza il consenso espresso di ogni singolo titolare</a:t>
            </a:r>
          </a:p>
          <a:p>
            <a:pPr marL="457200" lvl="1" indent="0">
              <a:buNone/>
            </a:pPr>
            <a:endParaRPr lang="it-IT" sz="2000" dirty="0" smtClean="0"/>
          </a:p>
          <a:p>
            <a:endParaRPr lang="it-IT" sz="2000" dirty="0" smtClean="0"/>
          </a:p>
          <a:p>
            <a:endParaRPr lang="it-IT" sz="2000" dirty="0" smtClean="0"/>
          </a:p>
          <a:p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38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it-IT" sz="3600" b="1" dirty="0" smtClean="0">
                <a:solidFill>
                  <a:schemeClr val="tx1"/>
                </a:solidFill>
              </a:rPr>
              <a:t>Fonti comunitarie del diritto d’autore</a:t>
            </a:r>
            <a:br>
              <a:rPr lang="it-IT" sz="3600" b="1" dirty="0" smtClean="0">
                <a:solidFill>
                  <a:schemeClr val="tx1"/>
                </a:solidFill>
              </a:rPr>
            </a:br>
            <a:r>
              <a:rPr lang="it-IT" sz="3600" b="1" dirty="0" smtClean="0">
                <a:solidFill>
                  <a:schemeClr val="tx1"/>
                </a:solidFill>
              </a:rPr>
              <a:t>Direttive</a:t>
            </a:r>
            <a:endParaRPr lang="it-IT" sz="3600" b="1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it-IT" sz="1800" b="1" dirty="0"/>
              <a:t>Direttiva 2014/26/UE </a:t>
            </a:r>
            <a:r>
              <a:rPr lang="it-IT" sz="1800" b="1" dirty="0" smtClean="0"/>
              <a:t>sulla gestione collettiva e sulle licenze </a:t>
            </a:r>
            <a:r>
              <a:rPr lang="it-IT" sz="1800" b="1" dirty="0" err="1" smtClean="0"/>
              <a:t>multiterritoriali</a:t>
            </a:r>
            <a:endParaRPr lang="it-IT" sz="1800" b="1" dirty="0" smtClean="0">
              <a:solidFill>
                <a:schemeClr val="tx1"/>
              </a:solidFill>
            </a:endParaRPr>
          </a:p>
          <a:p>
            <a:r>
              <a:rPr lang="it-IT" sz="1800" b="1" dirty="0" smtClean="0">
                <a:solidFill>
                  <a:schemeClr val="tx1"/>
                </a:solidFill>
              </a:rPr>
              <a:t>Direttiva 2012/28/UE su alcune utilizzazioni consentite di opere orfane</a:t>
            </a:r>
          </a:p>
          <a:p>
            <a:r>
              <a:rPr lang="it-IT" sz="1800" b="1" dirty="0" smtClean="0"/>
              <a:t>Direttiva 2011/77/UE sul prolungamento della durata della protezione dei diritti connessi (artisti, interpreti, esecutori) sulle rappresentazioni musicali</a:t>
            </a:r>
            <a:endParaRPr lang="it-IT" sz="1800" b="1" dirty="0" smtClean="0">
              <a:solidFill>
                <a:schemeClr val="tx1"/>
              </a:solidFill>
            </a:endParaRPr>
          </a:p>
          <a:p>
            <a:r>
              <a:rPr lang="it-IT" sz="1800" dirty="0" smtClean="0">
                <a:solidFill>
                  <a:schemeClr val="tx1"/>
                </a:solidFill>
              </a:rPr>
              <a:t>Direttiva </a:t>
            </a:r>
            <a:r>
              <a:rPr lang="it-IT" sz="1800" dirty="0">
                <a:solidFill>
                  <a:schemeClr val="tx1"/>
                </a:solidFill>
              </a:rPr>
              <a:t>2009/24/CE sulla protezione del software </a:t>
            </a:r>
            <a:r>
              <a:rPr lang="it-IT" sz="1800" dirty="0" smtClean="0">
                <a:solidFill>
                  <a:schemeClr val="tx1"/>
                </a:solidFill>
              </a:rPr>
              <a:t>(sostituisce la Direttiva </a:t>
            </a:r>
            <a:r>
              <a:rPr lang="it-IT" sz="1800" dirty="0">
                <a:solidFill>
                  <a:schemeClr val="tx1"/>
                </a:solidFill>
              </a:rPr>
              <a:t>91/250/CEE) </a:t>
            </a:r>
          </a:p>
          <a:p>
            <a:r>
              <a:rPr lang="it-IT" sz="1800" dirty="0">
                <a:solidFill>
                  <a:schemeClr val="tx1"/>
                </a:solidFill>
              </a:rPr>
              <a:t>Direttiva 2004/48/CE sul rispetto della proprietà </a:t>
            </a:r>
            <a:r>
              <a:rPr lang="it-IT" sz="1800" dirty="0" smtClean="0">
                <a:solidFill>
                  <a:schemeClr val="tx1"/>
                </a:solidFill>
              </a:rPr>
              <a:t>intellettuale</a:t>
            </a:r>
            <a:endParaRPr lang="it-IT" sz="1800" dirty="0">
              <a:solidFill>
                <a:schemeClr val="tx1"/>
              </a:solidFill>
            </a:endParaRPr>
          </a:p>
          <a:p>
            <a:r>
              <a:rPr lang="it-IT" sz="1800" b="1" dirty="0">
                <a:solidFill>
                  <a:schemeClr val="tx1"/>
                </a:solidFill>
              </a:rPr>
              <a:t>Direttiva 2006/115/CE </a:t>
            </a:r>
            <a:r>
              <a:rPr lang="it-IT" sz="1800" b="1" dirty="0" smtClean="0">
                <a:solidFill>
                  <a:schemeClr val="tx1"/>
                </a:solidFill>
              </a:rPr>
              <a:t>su </a:t>
            </a:r>
            <a:r>
              <a:rPr lang="it-IT" sz="1800" b="1" dirty="0">
                <a:solidFill>
                  <a:schemeClr val="tx1"/>
                </a:solidFill>
              </a:rPr>
              <a:t>diritto di prestito, diritto di noleggio e alcuni diritti </a:t>
            </a:r>
            <a:r>
              <a:rPr lang="it-IT" sz="1800" b="1" dirty="0" smtClean="0">
                <a:solidFill>
                  <a:schemeClr val="tx1"/>
                </a:solidFill>
              </a:rPr>
              <a:t>connessi (sostituisce </a:t>
            </a:r>
            <a:r>
              <a:rPr lang="it-IT" sz="1800" b="1" dirty="0">
                <a:solidFill>
                  <a:schemeClr val="tx1"/>
                </a:solidFill>
              </a:rPr>
              <a:t>la </a:t>
            </a:r>
            <a:r>
              <a:rPr lang="it-IT" sz="1800" b="1" dirty="0" smtClean="0">
                <a:solidFill>
                  <a:schemeClr val="tx1"/>
                </a:solidFill>
              </a:rPr>
              <a:t>Direttiva </a:t>
            </a:r>
            <a:r>
              <a:rPr lang="it-IT" sz="1800" b="1" dirty="0">
                <a:solidFill>
                  <a:schemeClr val="tx1"/>
                </a:solidFill>
              </a:rPr>
              <a:t>92/100/CE) </a:t>
            </a:r>
          </a:p>
          <a:p>
            <a:r>
              <a:rPr lang="it-IT" sz="1800" dirty="0">
                <a:solidFill>
                  <a:schemeClr val="tx1"/>
                </a:solidFill>
              </a:rPr>
              <a:t>Direttiva 2001/84/CE su diritto di seguito per successive vendite dell’originale di opera d’arte o manoscritto</a:t>
            </a:r>
          </a:p>
          <a:p>
            <a:r>
              <a:rPr lang="it-IT" sz="1800" b="1" dirty="0">
                <a:solidFill>
                  <a:schemeClr val="tx1"/>
                </a:solidFill>
              </a:rPr>
              <a:t>Direttiva 2001/29/CE su taluni aspetti del diritto d’autore e dei diritti connessi nella Società dell’Informazione</a:t>
            </a:r>
          </a:p>
          <a:p>
            <a:r>
              <a:rPr lang="it-IT" sz="1800" b="1" dirty="0">
                <a:solidFill>
                  <a:schemeClr val="tx1"/>
                </a:solidFill>
              </a:rPr>
              <a:t>Direttiva 96/9/CE su banche dati e diritto </a:t>
            </a:r>
            <a:r>
              <a:rPr lang="it-IT" sz="1800" b="1" i="1" dirty="0">
                <a:solidFill>
                  <a:schemeClr val="tx1"/>
                </a:solidFill>
              </a:rPr>
              <a:t>sui generis </a:t>
            </a:r>
            <a:r>
              <a:rPr lang="it-IT" sz="1800" b="1" dirty="0">
                <a:solidFill>
                  <a:schemeClr val="tx1"/>
                </a:solidFill>
              </a:rPr>
              <a:t>(diritti del costitutore della </a:t>
            </a:r>
            <a:r>
              <a:rPr lang="it-IT" sz="1800" b="1" dirty="0" err="1">
                <a:solidFill>
                  <a:schemeClr val="tx1"/>
                </a:solidFill>
              </a:rPr>
              <a:t>b.d</a:t>
            </a:r>
            <a:r>
              <a:rPr lang="it-IT" sz="1800" b="1" dirty="0">
                <a:solidFill>
                  <a:schemeClr val="tx1"/>
                </a:solidFill>
              </a:rPr>
              <a:t>. di estrazione e reimpiego)</a:t>
            </a:r>
          </a:p>
          <a:p>
            <a:r>
              <a:rPr lang="it-IT" sz="1800" dirty="0">
                <a:solidFill>
                  <a:schemeClr val="tx1"/>
                </a:solidFill>
              </a:rPr>
              <a:t>Direttiva 93/98/CEE su durata della protezione </a:t>
            </a:r>
          </a:p>
          <a:p>
            <a:r>
              <a:rPr lang="it-IT" sz="1800" dirty="0">
                <a:solidFill>
                  <a:schemeClr val="tx1"/>
                </a:solidFill>
              </a:rPr>
              <a:t>Direttiva 93/83/CEE per il coordinamento delle norme del diritto d’autore applicabili a radiodiffusione via satellite e ritrasmissione via </a:t>
            </a:r>
            <a:r>
              <a:rPr lang="it-IT" sz="1800" dirty="0" smtClean="0">
                <a:solidFill>
                  <a:schemeClr val="tx1"/>
                </a:solidFill>
              </a:rPr>
              <a:t>cavo</a:t>
            </a:r>
            <a:endParaRPr lang="it-IT" sz="2000" dirty="0" smtClean="0"/>
          </a:p>
          <a:p>
            <a:pPr lvl="1"/>
            <a:endParaRPr lang="it-IT" sz="2000" dirty="0"/>
          </a:p>
          <a:p>
            <a:pPr lvl="1"/>
            <a:endParaRPr lang="it-IT" sz="2000" dirty="0" smtClean="0"/>
          </a:p>
          <a:p>
            <a:pPr lvl="1"/>
            <a:endParaRPr lang="it-IT" sz="2000" dirty="0"/>
          </a:p>
          <a:p>
            <a:pPr lvl="1"/>
            <a:endParaRPr lang="it-IT" sz="2000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620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42968</TotalTime>
  <Words>2319</Words>
  <Application>Microsoft Office PowerPoint</Application>
  <PresentationFormat>Presentazione su schermo (4:3)</PresentationFormat>
  <Paragraphs>152</Paragraphs>
  <Slides>20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Tema di Office</vt:lpstr>
      <vt:lpstr>     Note di legalità Musica, Copyright, Biblioteche  Napoli,  12 maggio 2017 </vt:lpstr>
      <vt:lpstr>Politiche pubbliche per la conoscenza</vt:lpstr>
      <vt:lpstr>Informazione e Copyright</vt:lpstr>
      <vt:lpstr>Informazione come mercato</vt:lpstr>
      <vt:lpstr>Diritto d’autore e tecnologie</vt:lpstr>
      <vt:lpstr>Mercato dei contenuti e mercato dei servizi</vt:lpstr>
      <vt:lpstr>Ostacoli all’accesso</vt:lpstr>
      <vt:lpstr>Copyright e biblioteche</vt:lpstr>
      <vt:lpstr>Fonti comunitarie del diritto d’autore Direttive</vt:lpstr>
      <vt:lpstr>«Eccezioni e limitazioni» come strumento di bilanciamento</vt:lpstr>
      <vt:lpstr>«Eccezioni e limitazioni» Criticità</vt:lpstr>
      <vt:lpstr>Esempio</vt:lpstr>
      <vt:lpstr>Opere come servizi:  inesauribilità dei diritti sull’online</vt:lpstr>
      <vt:lpstr>Un caso: la decisione della Corte di Giustizia EU sul prestito bibliotecario digitale</vt:lpstr>
      <vt:lpstr>Revisione direttiva 2001/29/CE Le richieste delle biblioteche</vt:lpstr>
      <vt:lpstr>Diritto d’autore e Agenda digitale UE</vt:lpstr>
      <vt:lpstr>«Pacchetto Copyright»  proposte 2016 della Commissione Europea </vt:lpstr>
      <vt:lpstr>Proposta di direttiva europea  sul Copyright mercato unico digitale</vt:lpstr>
      <vt:lpstr>Posizione delle biblioteche</vt:lpstr>
      <vt:lpstr>Il dibattito è aperto…..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IAML-AIB-Note di legalità 20170512</dc:title>
  <dc:creator>Rosa Maiello</dc:creator>
  <cp:lastModifiedBy>stefania gitto</cp:lastModifiedBy>
  <cp:revision>192</cp:revision>
  <cp:lastPrinted>2017-05-12T07:53:30Z</cp:lastPrinted>
  <dcterms:created xsi:type="dcterms:W3CDTF">2017-06-09T08:24:05Z</dcterms:created>
  <dcterms:modified xsi:type="dcterms:W3CDTF">2017-06-09T08:27:41Z</dcterms:modified>
</cp:coreProperties>
</file>